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6"/>
  </p:notesMasterIdLst>
  <p:sldIdLst>
    <p:sldId id="256" r:id="rId2"/>
    <p:sldId id="274" r:id="rId3"/>
    <p:sldId id="294" r:id="rId4"/>
    <p:sldId id="285" r:id="rId5"/>
    <p:sldId id="286" r:id="rId6"/>
    <p:sldId id="287" r:id="rId7"/>
    <p:sldId id="288" r:id="rId8"/>
    <p:sldId id="289" r:id="rId9"/>
    <p:sldId id="290" r:id="rId10"/>
    <p:sldId id="293" r:id="rId11"/>
    <p:sldId id="265" r:id="rId12"/>
    <p:sldId id="264" r:id="rId13"/>
    <p:sldId id="271" r:id="rId14"/>
    <p:sldId id="268" r:id="rId15"/>
    <p:sldId id="275" r:id="rId16"/>
    <p:sldId id="279" r:id="rId17"/>
    <p:sldId id="272" r:id="rId18"/>
    <p:sldId id="269" r:id="rId19"/>
    <p:sldId id="267" r:id="rId20"/>
    <p:sldId id="270" r:id="rId21"/>
    <p:sldId id="280" r:id="rId22"/>
    <p:sldId id="273" r:id="rId23"/>
    <p:sldId id="282" r:id="rId24"/>
    <p:sldId id="283" r:id="rId2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LWIA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54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>
        <p:scale>
          <a:sx n="69" d="100"/>
          <a:sy n="69" d="100"/>
        </p:scale>
        <p:origin x="-72" y="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9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10" d="100"/>
          <a:sy n="110" d="100"/>
        </p:scale>
        <p:origin x="-1668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YLWIA\Desktop\Olivia\ankieta%20-OL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YLWIA\Desktop\Olivia\ankieta%20-OL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21176582231604E-2"/>
          <c:y val="0.12708505097874115"/>
          <c:w val="0.96472614153982894"/>
          <c:h val="0.51485186831092844"/>
        </c:manualLayout>
      </c:layout>
      <c:bar3DChart>
        <c:barDir val="col"/>
        <c:grouping val="clustered"/>
        <c:varyColors val="0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Arkusz1!$A$2:$A$9</c:f>
              <c:strCache>
                <c:ptCount val="8"/>
                <c:pt idx="0">
                  <c:v>Szkoła</c:v>
                </c:pt>
                <c:pt idx="1">
                  <c:v>Kościół</c:v>
                </c:pt>
                <c:pt idx="2">
                  <c:v>Rodzina</c:v>
                </c:pt>
                <c:pt idx="3">
                  <c:v>Rówieśnicy</c:v>
                </c:pt>
                <c:pt idx="4">
                  <c:v>Władze samorządowe</c:v>
                </c:pt>
                <c:pt idx="5">
                  <c:v>Media</c:v>
                </c:pt>
                <c:pt idx="6">
                  <c:v>Politycy</c:v>
                </c:pt>
                <c:pt idx="7">
                  <c:v>inne organizacje pozarządowe</c:v>
                </c:pt>
              </c:strCache>
            </c:strRef>
          </c:cat>
          <c:val>
            <c:numRef>
              <c:f>Arkusz1!$B$2:$B$9</c:f>
              <c:numCache>
                <c:formatCode>0%</c:formatCode>
                <c:ptCount val="8"/>
                <c:pt idx="0">
                  <c:v>0.75</c:v>
                </c:pt>
                <c:pt idx="1">
                  <c:v>0.3</c:v>
                </c:pt>
                <c:pt idx="2">
                  <c:v>0.55000000000000004</c:v>
                </c:pt>
                <c:pt idx="3">
                  <c:v>0.15</c:v>
                </c:pt>
                <c:pt idx="4">
                  <c:v>0.45</c:v>
                </c:pt>
                <c:pt idx="5">
                  <c:v>0.2</c:v>
                </c:pt>
                <c:pt idx="6">
                  <c:v>0.1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5288192"/>
        <c:axId val="80485120"/>
        <c:axId val="0"/>
      </c:bar3DChart>
      <c:catAx>
        <c:axId val="10528819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235408"/>
                </a:solidFill>
              </a:defRPr>
            </a:pPr>
            <a:endParaRPr lang="pl-PL"/>
          </a:p>
        </c:txPr>
        <c:crossAx val="80485120"/>
        <c:crosses val="autoZero"/>
        <c:auto val="1"/>
        <c:lblAlgn val="ctr"/>
        <c:lblOffset val="100"/>
        <c:noMultiLvlLbl val="0"/>
      </c:catAx>
      <c:valAx>
        <c:axId val="8048512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05288192"/>
        <c:crosses val="autoZero"/>
        <c:crossBetween val="between"/>
      </c:valAx>
    </c:plotArea>
    <c:plotVisOnly val="1"/>
    <c:dispBlanksAs val="gap"/>
    <c:showDLblsOverMax val="0"/>
  </c:chart>
  <c:spPr>
    <a:gradFill rotWithShape="1">
      <a:gsLst>
        <a:gs pos="0">
          <a:schemeClr val="accent6">
            <a:tint val="50000"/>
            <a:satMod val="300000"/>
          </a:schemeClr>
        </a:gs>
        <a:gs pos="35000">
          <a:schemeClr val="accent6">
            <a:tint val="37000"/>
            <a:satMod val="300000"/>
          </a:schemeClr>
        </a:gs>
        <a:gs pos="100000">
          <a:schemeClr val="accent6">
            <a:tint val="15000"/>
            <a:satMod val="350000"/>
          </a:schemeClr>
        </a:gs>
      </a:gsLst>
      <a:lin ang="16200000" scaled="1"/>
    </a:gradFill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title>
      <c:tx>
        <c:rich>
          <a:bodyPr/>
          <a:lstStyle/>
          <a:p>
            <a:pPr algn="ctr" rtl="0">
              <a:defRPr lang="pl-PL" sz="2300" b="1" i="0" u="none" strike="noStrike" kern="1200" baseline="0" dirty="0">
                <a:solidFill>
                  <a:srgbClr val="235408"/>
                </a:solidFill>
                <a:latin typeface="+mn-lt"/>
                <a:ea typeface="+mn-ea"/>
                <a:cs typeface="+mn-cs"/>
              </a:defRPr>
            </a:pPr>
            <a:r>
              <a:rPr lang="pl-PL" sz="2300" b="1" i="0" u="none" strike="noStrike" kern="1200" baseline="0" dirty="0">
                <a:solidFill>
                  <a:srgbClr val="235408"/>
                </a:solidFill>
                <a:latin typeface="+mn-lt"/>
                <a:ea typeface="+mn-ea"/>
                <a:cs typeface="+mn-cs"/>
              </a:rPr>
              <a:t>W JAKIM STOPNIU MŁODZIEŻ ANGAZUJE SIĘ </a:t>
            </a:r>
            <a:endParaRPr lang="pl-PL" sz="2300" b="1" i="0" u="none" strike="noStrike" kern="1200" baseline="0" dirty="0" smtClean="0">
              <a:solidFill>
                <a:srgbClr val="235408"/>
              </a:solidFill>
              <a:latin typeface="+mn-lt"/>
              <a:ea typeface="+mn-ea"/>
              <a:cs typeface="+mn-cs"/>
            </a:endParaRPr>
          </a:p>
          <a:p>
            <a:pPr algn="ctr" rtl="0">
              <a:defRPr lang="pl-PL" sz="2300" b="1" i="0" u="none" strike="noStrike" kern="1200" baseline="0" dirty="0">
                <a:solidFill>
                  <a:srgbClr val="235408"/>
                </a:solidFill>
                <a:latin typeface="+mn-lt"/>
                <a:ea typeface="+mn-ea"/>
                <a:cs typeface="+mn-cs"/>
              </a:defRPr>
            </a:pPr>
            <a:r>
              <a:rPr lang="pl-PL" sz="2300" b="1" i="0" u="none" strike="noStrike" kern="1200" baseline="0" dirty="0" smtClean="0">
                <a:solidFill>
                  <a:srgbClr val="235408"/>
                </a:solidFill>
                <a:latin typeface="+mn-lt"/>
                <a:ea typeface="+mn-ea"/>
                <a:cs typeface="+mn-cs"/>
              </a:rPr>
              <a:t>W </a:t>
            </a:r>
            <a:r>
              <a:rPr lang="pl-PL" sz="2300" b="1" i="0" u="none" strike="noStrike" kern="1200" baseline="0" dirty="0">
                <a:solidFill>
                  <a:srgbClr val="235408"/>
                </a:solidFill>
                <a:latin typeface="+mn-lt"/>
                <a:ea typeface="+mn-ea"/>
                <a:cs typeface="+mn-cs"/>
              </a:rPr>
              <a:t>ROZWIĄZYWANIE PROBLEMÓW LOKALNYCH</a:t>
            </a:r>
            <a:r>
              <a:rPr lang="en-US" sz="2300" b="1" i="0" u="none" strike="noStrike" kern="1200" baseline="0" dirty="0">
                <a:solidFill>
                  <a:srgbClr val="235408"/>
                </a:solidFill>
                <a:latin typeface="+mn-lt"/>
                <a:ea typeface="+mn-ea"/>
                <a:cs typeface="+mn-cs"/>
              </a:rPr>
              <a:t>?</a:t>
            </a:r>
            <a:endParaRPr lang="pl-PL" sz="2300" b="1" i="0" u="none" strike="noStrike" kern="1200" baseline="0" dirty="0">
              <a:solidFill>
                <a:srgbClr val="235408"/>
              </a:solidFill>
              <a:latin typeface="+mn-lt"/>
              <a:ea typeface="+mn-ea"/>
              <a:cs typeface="+mn-cs"/>
            </a:endParaRP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dPt>
            <c:idx val="2"/>
            <c:bubble3D val="0"/>
            <c:explosion val="9"/>
          </c:dPt>
          <c:dLbls>
            <c:dLbl>
              <c:idx val="0"/>
              <c:layout>
                <c:manualLayout>
                  <c:x val="-0.3741853156162725"/>
                  <c:y val="9.515315982105274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Arkusz1!$A$12:$A$14</c:f>
              <c:strCache>
                <c:ptCount val="3"/>
                <c:pt idx="0">
                  <c:v>w dużym stopniu</c:v>
                </c:pt>
                <c:pt idx="1">
                  <c:v>w pewnym stopniu</c:v>
                </c:pt>
                <c:pt idx="2">
                  <c:v>w małym stopniu</c:v>
                </c:pt>
              </c:strCache>
            </c:strRef>
          </c:cat>
          <c:val>
            <c:numRef>
              <c:f>Arkusz1!$B$12:$B$14</c:f>
              <c:numCache>
                <c:formatCode>0%</c:formatCode>
                <c:ptCount val="3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B7B7E-1E0D-4660-8953-4A84A5558910}" type="datetimeFigureOut">
              <a:rPr lang="pl-PL" smtClean="0"/>
              <a:t>2014-03-28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4C040-15D5-4A42-AC3E-EF3EE40ABA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6980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600" dirty="0" smtClean="0"/>
              <a:t>Szanowni Państwo,</a:t>
            </a:r>
          </a:p>
          <a:p>
            <a:r>
              <a:rPr lang="pl-PL" sz="1600" dirty="0" smtClean="0"/>
              <a:t>zaprezentuję teraz materiały, które pozwolą przybliżyć problemy związane z aktywnym uczestnictwem  młodych w życiu społecznym. </a:t>
            </a:r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4C040-15D5-4A42-AC3E-EF3EE40ABAEF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8657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pl-PL" sz="1600" dirty="0" smtClean="0"/>
              <a:t>Od lat w naszej szkole organizowane są różne akcje mające na celu wypracowanie wśród młodzieży świadomości i odpowiedzialności społecznej. </a:t>
            </a:r>
          </a:p>
          <a:p>
            <a:pPr marL="68580" indent="0">
              <a:buNone/>
            </a:pPr>
            <a:r>
              <a:rPr lang="pl-PL" sz="1600" dirty="0" smtClean="0"/>
              <a:t>Dzięki podejmowanym inicjatywom integrujemy się i nabywamy nowe doświadczenia, które później  wykorzystamy w życiu publicznym. Uczymy się empatii, podejmowania właściwych decyzji, stawiania sobie celów, niesienie pomocy osobom potrzebującym oraz odpowiedzialności za drugiego człowieka i środowisko.  </a:t>
            </a:r>
          </a:p>
          <a:p>
            <a:pPr marL="68580" indent="0">
              <a:buNone/>
            </a:pPr>
            <a:r>
              <a:rPr lang="pl-PL" sz="1600" dirty="0" smtClean="0"/>
              <a:t>Aktywna działalność w okresie dojrzewania pozwoli nam w życiu dorosłym łatwiej podejmować decyzje i funkcjonować  w społeczeństwie w sposób świadomy .</a:t>
            </a:r>
          </a:p>
          <a:p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4C040-15D5-4A42-AC3E-EF3EE40ABAEF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7557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600" dirty="0" smtClean="0"/>
              <a:t>Jednym z przejawów takiej świadomości społecznej są działania w ramach Szkolnego Koła Wolontariatu.  </a:t>
            </a:r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4C040-15D5-4A42-AC3E-EF3EE40ABAEF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2235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600" dirty="0" smtClean="0"/>
              <a:t>W każdym roku – od kilkunastu już lat  w styczniu gramy z Jurkiem Owsiakiem w Wielkiej Orkiestrze Świątecznej Pomocy</a:t>
            </a:r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4C040-15D5-4A42-AC3E-EF3EE40ABAEF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578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600" dirty="0" smtClean="0"/>
              <a:t>Angażujemy się w akcje organizowane przez Towarzystwo Nasz Dom i zbieramy monety w ramach </a:t>
            </a:r>
            <a:r>
              <a:rPr lang="pl-PL" sz="1600" dirty="0"/>
              <a:t>Góry </a:t>
            </a:r>
            <a:r>
              <a:rPr lang="pl-PL" sz="1600" dirty="0" smtClean="0"/>
              <a:t>Grosza. W ten sposób w tym roku przyczyniliśmy się do przyznania m.in.  </a:t>
            </a:r>
            <a:r>
              <a:rPr lang="pl-PL" sz="1600" dirty="0"/>
              <a:t>75 grantów dla rodzin zastępczych i rodzinnych domów </a:t>
            </a:r>
            <a:r>
              <a:rPr lang="pl-PL" sz="1600" dirty="0" smtClean="0"/>
              <a:t>dziecka oraz do realizacji  41 </a:t>
            </a:r>
            <a:r>
              <a:rPr lang="pl-PL" sz="1600" dirty="0"/>
              <a:t>projektów w małych domach dla dzieci, 12 projektów w innych placówkach opiekuńczo-wychowawczych, 4 </a:t>
            </a:r>
            <a:r>
              <a:rPr lang="pl-PL" sz="1600" dirty="0" smtClean="0"/>
              <a:t>projektów </a:t>
            </a:r>
            <a:r>
              <a:rPr lang="pl-PL" sz="1600" dirty="0"/>
              <a:t>dla domów dla dzieci w Gruzji.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4C040-15D5-4A42-AC3E-EF3EE40ABAEF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0241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600" dirty="0" smtClean="0"/>
              <a:t>Akcja Żonkil  związana jest z ludźmi chorymi na raka. Co </a:t>
            </a:r>
            <a:r>
              <a:rPr lang="pl-PL" sz="1600" dirty="0"/>
              <a:t>roku - w okolicy 4 </a:t>
            </a:r>
            <a:r>
              <a:rPr lang="pl-PL" sz="1600" dirty="0" smtClean="0"/>
              <a:t>października tysiące </a:t>
            </a:r>
            <a:r>
              <a:rPr lang="pl-PL" sz="1600" dirty="0"/>
              <a:t>ludzi na całym świecie sadzi żonkile: przed szkołami, szpitalami, urzędami, w parkach. Jest to symboliczny akt solidarności z umierającymi na tę chorobę. Wiosną, kiedy żonkile kwitną, odbywa się szeroko zakrojona akcja, której celem jest pozyskiwanie funduszy na potrzeby lokalnych </a:t>
            </a:r>
            <a:r>
              <a:rPr lang="pl-PL" sz="1600" dirty="0" smtClean="0"/>
              <a:t>hospicjów oraz </a:t>
            </a:r>
            <a:r>
              <a:rPr lang="pl-PL" sz="1600" dirty="0"/>
              <a:t>propagowanie idei opieki hospicyjnej w społeczeństwie. Żonkil jest kwiatem bardzo delikatnym, tak delikatnym jak życie, które chroni się w hospicjum. Dlatego ofiarodawcy otrzymują za swoje "serce"- kwiat żonkila.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4C040-15D5-4A42-AC3E-EF3EE40ABAEF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1092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600" dirty="0" smtClean="0"/>
              <a:t>W naszej szkole i środowisku lokalnym propagujemy działania fundacji „TVN nie jesteś sam”. </a:t>
            </a:r>
            <a:r>
              <a:rPr lang="pl-PL" sz="1600" dirty="0"/>
              <a:t>Fundacja prowadzi działania na rzecz rzeczowego i finansowego wspierania chorych dzieci i osób starszych. Zajmuje się także pomocą na rzecz placówek służby zdrowia i ośrodków pomocy społecznej.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4C040-15D5-4A42-AC3E-EF3EE40ABAEF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6850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600" dirty="0" smtClean="0"/>
              <a:t>Akcja „Ratujemy i Uczymy Ratować”  pozwala na poznanie </a:t>
            </a:r>
            <a:r>
              <a:rPr lang="pl-PL" sz="1600" dirty="0"/>
              <a:t>zasad pierwszej </a:t>
            </a:r>
            <a:r>
              <a:rPr lang="pl-PL" sz="1600" dirty="0" smtClean="0"/>
              <a:t>pomocy i na </a:t>
            </a:r>
            <a:r>
              <a:rPr lang="pl-PL" sz="1600" dirty="0"/>
              <a:t>podjęcie działań ratujących życie przez świadków </a:t>
            </a:r>
            <a:r>
              <a:rPr lang="pl-PL" sz="1600" dirty="0" smtClean="0"/>
              <a:t>zdarzenia.  Najmłodsi przedstawiciele środowiska uczniowskiego uczą się podstawowych czynności ratujących życie,  zyskując tym samym </a:t>
            </a:r>
            <a:r>
              <a:rPr lang="pl-PL" sz="1600" dirty="0"/>
              <a:t> pewność co do swoich umiejętności. Dzieci oswajają się z tak ważnymi zagadnieniami, kształtowane są właściwe nawyki – pierwsza pomoc staje się dla nich czymś naturalnym.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4C040-15D5-4A42-AC3E-EF3EE40ABAEF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9830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600" dirty="0"/>
              <a:t>Przeprowadzona w szkole akcja antynikotynowa miała na celu propagowanie zdrowego trybu życia, walkę z nałogami – paleniem papierosów. Uważamy, że takie </a:t>
            </a:r>
            <a:r>
              <a:rPr lang="pl-PL" sz="1600" dirty="0" smtClean="0"/>
              <a:t>akcje </a:t>
            </a:r>
            <a:r>
              <a:rPr lang="pl-PL" sz="1600" dirty="0"/>
              <a:t>budzą w młodym człowieku głęboką refleksję nad swoim postępowaniem, przyczyniają się do pozytywnego myślenia i właściwego działania.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4C040-15D5-4A42-AC3E-EF3EE40ABAEF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5241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4C040-15D5-4A42-AC3E-EF3EE40ABAEF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87565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600" dirty="0" smtClean="0"/>
              <a:t>Festyn z okazji Dnia Dziecka integruje środowisko lokalne. Biorą w nim udział przede wszystkim mieszkańcy Kamienicy Królewskiej i Załakowa oraz zaproszeni goście. Akcja ta organizowana jest od kilku lat przez uczniów kl. II gimnazjum, dochód z tego przedsięwzięcia przekazany jest na poczet kilkudniowej wycieczki organizowanej dla uczniów klas III gimnazjum.</a:t>
            </a:r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4C040-15D5-4A42-AC3E-EF3EE40ABAEF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6773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600" dirty="0" smtClean="0"/>
              <a:t>U źródła działań prospołecznych leży demokracja, której podstawowym założeniem jest zaangażowanie obywateli w podejmowanie </a:t>
            </a:r>
            <a:r>
              <a:rPr lang="pl-PL" sz="1600" dirty="0"/>
              <a:t>decyzji </a:t>
            </a:r>
            <a:r>
              <a:rPr lang="pl-PL" sz="1600" dirty="0" smtClean="0"/>
              <a:t>politycznych i społecznych. Podmiotem </a:t>
            </a:r>
            <a:r>
              <a:rPr lang="pl-PL" sz="1600" dirty="0"/>
              <a:t>ustroju demokratycznego jest naród, czyli zbiorowość wszystkich obywateli danego państwa. Ona to ustanawiając swoich </a:t>
            </a:r>
            <a:r>
              <a:rPr lang="pl-PL" sz="1600" dirty="0" smtClean="0"/>
              <a:t>przedstawicieli </a:t>
            </a:r>
            <a:r>
              <a:rPr lang="pl-PL" sz="1600" dirty="0"/>
              <a:t>lub też wypowiadając się w sposób bezpośredni, kształtuje porządek polityczny i społeczny, ustanawia prawa i je egzekwuje.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4C040-15D5-4A42-AC3E-EF3EE40ABAEF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71657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4C040-15D5-4A42-AC3E-EF3EE40ABAEF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03497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600" dirty="0" smtClean="0"/>
              <a:t>Akcja ekologiczna, która zachęca </a:t>
            </a:r>
            <a:r>
              <a:rPr lang="pl-PL" sz="1600" dirty="0"/>
              <a:t>do refleksji nad </a:t>
            </a:r>
            <a:r>
              <a:rPr lang="pl-PL" sz="1600" dirty="0" smtClean="0"/>
              <a:t>naszym wpływem </a:t>
            </a:r>
            <a:r>
              <a:rPr lang="pl-PL" sz="1600" dirty="0"/>
              <a:t>na środowisko w czasie </a:t>
            </a:r>
            <a:r>
              <a:rPr lang="pl-PL" sz="1600" dirty="0" smtClean="0"/>
              <a:t>przebywania na </a:t>
            </a:r>
            <a:r>
              <a:rPr lang="pl-PL" sz="1600" dirty="0"/>
              <a:t>łonie przyrody. </a:t>
            </a:r>
            <a:r>
              <a:rPr lang="pl-PL" sz="1600" dirty="0" smtClean="0"/>
              <a:t>Młodzi ludzie sprzątając Ziemię promują </a:t>
            </a:r>
            <a:r>
              <a:rPr lang="pl-PL" sz="1600" dirty="0" err="1" smtClean="0"/>
              <a:t>nieśmiecenie</a:t>
            </a:r>
            <a:r>
              <a:rPr lang="pl-PL" sz="1600" dirty="0" smtClean="0"/>
              <a:t> oraz inicjują działania,  </a:t>
            </a:r>
            <a:r>
              <a:rPr lang="pl-PL" sz="1600" dirty="0"/>
              <a:t>dzięki którym zmniejszy się nasz negatywny wpływ na środowisko. 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4C040-15D5-4A42-AC3E-EF3EE40ABAEF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09377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4C040-15D5-4A42-AC3E-EF3EE40ABAEF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41803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600" dirty="0" smtClean="0"/>
              <a:t>Organizujemy w swojej szkole młodzieżowe wybory,</a:t>
            </a:r>
          </a:p>
          <a:p>
            <a:r>
              <a:rPr lang="pl-PL" sz="1600" dirty="0" smtClean="0"/>
              <a:t>uczniowie poznają w praktyce ich zasady i</a:t>
            </a:r>
          </a:p>
          <a:p>
            <a:r>
              <a:rPr lang="pl-PL" sz="1600" dirty="0" smtClean="0"/>
              <a:t>znaczenie, a także podejmują - często po raz</a:t>
            </a:r>
          </a:p>
          <a:p>
            <a:r>
              <a:rPr lang="pl-PL" sz="1600" dirty="0" smtClean="0"/>
              <a:t>pierwszy - ważną aktywność obywatelską.</a:t>
            </a:r>
          </a:p>
          <a:p>
            <a:r>
              <a:rPr lang="pl-PL" sz="1600" dirty="0" smtClean="0"/>
              <a:t/>
            </a:r>
            <a:br>
              <a:rPr lang="pl-PL" sz="1600" dirty="0" smtClean="0"/>
            </a:br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4C040-15D5-4A42-AC3E-EF3EE40ABAEF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6010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600" dirty="0" smtClean="0"/>
              <a:t>Moje rozważania na temat stopnia zaangażowania obywateli w kreowanie państwa demokratycznego rozpocznę od zaprezentowania wyników badań na temat </a:t>
            </a:r>
            <a:r>
              <a:rPr lang="pl-PL" sz="1600" dirty="0"/>
              <a:t>deklarowanego zainteresowania majowymi wyborami do Parlamentu </a:t>
            </a:r>
            <a:r>
              <a:rPr lang="pl-PL" sz="1600" dirty="0" smtClean="0"/>
              <a:t>Europejskiego. </a:t>
            </a:r>
          </a:p>
          <a:p>
            <a:r>
              <a:rPr lang="pl-PL" sz="1600" dirty="0" smtClean="0"/>
              <a:t>Wykres zdradza, iż zainteresowanie Polaków jest stosunkowo </a:t>
            </a:r>
            <a:r>
              <a:rPr lang="pl-PL" sz="1600" dirty="0"/>
              <a:t>niewielkie, ale zbliżone do tego, które zarejestrowaliśmy w analogicznym okresie poprzedzającym wybory sprzed pięciu lat. Natomiast odsetek wyrażających brak zainteresowania tym wydarzeniem jest największy spośród dotychczas odnotowanych.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4C040-15D5-4A42-AC3E-EF3EE40ABAEF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4163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" indent="0" algn="ctr">
              <a:buNone/>
            </a:pPr>
            <a:r>
              <a:rPr lang="pl-PL" sz="1600" dirty="0" smtClean="0"/>
              <a:t>Postanowiłyśmy dowiedzieć się, w jaki sposób my – młodzi ludzie możemy wpływać na otaczająca nas rzeczywistość </a:t>
            </a:r>
          </a:p>
          <a:p>
            <a:pPr marL="68580" indent="0" algn="ctr">
              <a:buNone/>
            </a:pPr>
            <a:r>
              <a:rPr lang="pl-PL" sz="1600" dirty="0" smtClean="0"/>
              <a:t>i aktywnie uczestniczyć w demokracji. </a:t>
            </a:r>
          </a:p>
          <a:p>
            <a:pPr marL="68580" indent="0" algn="ctr">
              <a:buNone/>
            </a:pPr>
            <a:r>
              <a:rPr lang="pl-PL" sz="1600" dirty="0" smtClean="0"/>
              <a:t>W tym celu 23 marca 2014r. przeprowadziłyśmy ankietę wśród 20 dorosłych osób aktywnie zaangażowanych w działalność społeczną i lokalną.</a:t>
            </a:r>
          </a:p>
          <a:p>
            <a:pPr marL="68580" indent="0" algn="ctr">
              <a:buNone/>
            </a:pPr>
            <a:r>
              <a:rPr lang="pl-PL" sz="1600" dirty="0" smtClean="0"/>
              <a:t>Zadałyśmy 2 pytania zamknięte i 3 pytania otwarte.</a:t>
            </a:r>
          </a:p>
          <a:p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4C040-15D5-4A42-AC3E-EF3EE40ABAEF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2778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600" dirty="0" smtClean="0"/>
              <a:t>Zapytałyśmy, kto ich zdaniem powinien inspirować młodych do udziału w życiu społecznym.</a:t>
            </a:r>
          </a:p>
          <a:p>
            <a:r>
              <a:rPr lang="pl-PL" sz="1600" dirty="0" smtClean="0"/>
              <a:t>Zdaniem ankietowanych taką rolę powinna pełnić przede wszystkim szkoła - 75% oddanych głosów. Na drugim, trzecim i czwartym miejscu znalazła się analogicznie rodzina (55% głosów), władze samorządowe (45% głosów) oraz kościół (30% głosów). </a:t>
            </a:r>
          </a:p>
          <a:p>
            <a:r>
              <a:rPr lang="pl-PL" sz="1600" dirty="0" smtClean="0"/>
              <a:t>20 i mniej % głosów oddano na media, rówieśników i polityków. Żaden z ankietowanych nie wskazał innej organizacji samorządowej.</a:t>
            </a:r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4C040-15D5-4A42-AC3E-EF3EE40ABAEF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5162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600" dirty="0" smtClean="0"/>
              <a:t>Zdaniem 67% respondentów młodzież małym stopniu angażuje się rozwiązywanie problemów lokalnych. 33% uważa, że w stopniu małym. Żadna z osób ankietowanych nie zaznaczyła odpowiedzi, oceniającej działania młodych ludzi na bardzo wysokim poziomie.</a:t>
            </a:r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4C040-15D5-4A42-AC3E-EF3EE40ABAEF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1965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" indent="0" algn="ctr">
              <a:buNone/>
            </a:pPr>
            <a:r>
              <a:rPr lang="pl-PL" sz="1600" dirty="0" smtClean="0"/>
              <a:t>NA PYTANIE: Jakie korzyści może odnieść społeczeństwo </a:t>
            </a:r>
          </a:p>
          <a:p>
            <a:pPr marL="68580" indent="0" algn="ctr">
              <a:buNone/>
            </a:pPr>
            <a:r>
              <a:rPr lang="pl-PL" sz="1600" dirty="0" smtClean="0"/>
              <a:t>z aktywności w życiu publicznym młodych ludzi? </a:t>
            </a:r>
          </a:p>
          <a:p>
            <a:pPr marL="68580" indent="0">
              <a:buNone/>
            </a:pPr>
            <a:r>
              <a:rPr lang="pl-PL" sz="1600" dirty="0" smtClean="0"/>
              <a:t>Ankietowani odpowiadali:</a:t>
            </a:r>
            <a:endParaRPr lang="pl-PL" sz="1600" dirty="0"/>
          </a:p>
          <a:p>
            <a:pPr marL="525780" indent="-457200">
              <a:buSzPct val="60000"/>
              <a:buFont typeface="Wingdings" panose="05000000000000000000" pitchFamily="2" charset="2"/>
              <a:buChar char="q"/>
            </a:pPr>
            <a:r>
              <a:rPr lang="pl-PL" sz="1600" dirty="0"/>
              <a:t>Wzrost świadomości i akceptacji dla działań na rzecz lokalnej „ojczyzny”.</a:t>
            </a:r>
          </a:p>
          <a:p>
            <a:pPr marL="525780" indent="-457200">
              <a:buSzPct val="60000"/>
              <a:buFont typeface="Wingdings" panose="05000000000000000000" pitchFamily="2" charset="2"/>
              <a:buChar char="q"/>
            </a:pPr>
            <a:r>
              <a:rPr lang="pl-PL" sz="1600" dirty="0"/>
              <a:t>Mogą powstać nowe kierunki zagospodarowania , interesujące młodzież.</a:t>
            </a:r>
          </a:p>
          <a:p>
            <a:pPr marL="525780" indent="-457200">
              <a:buSzPct val="60000"/>
              <a:buFont typeface="Wingdings" panose="05000000000000000000" pitchFamily="2" charset="2"/>
              <a:buChar char="q"/>
            </a:pPr>
            <a:r>
              <a:rPr lang="pl-PL" sz="1600" dirty="0"/>
              <a:t>Nowoczesne spojrzenie na problemy współczesnego społeczeństwa.</a:t>
            </a:r>
          </a:p>
          <a:p>
            <a:pPr marL="525780" indent="-457200">
              <a:buSzPct val="60000"/>
              <a:buFont typeface="Wingdings" panose="05000000000000000000" pitchFamily="2" charset="2"/>
              <a:buChar char="q"/>
            </a:pPr>
            <a:r>
              <a:rPr lang="pl-PL" sz="1600" dirty="0"/>
              <a:t> Poprawa działalności kulturalno-oświatowej.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4C040-15D5-4A42-AC3E-EF3EE40ABAEF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7341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>
          <a:xfrm>
            <a:off x="692696" y="4355976"/>
            <a:ext cx="5486400" cy="4114800"/>
          </a:xfrm>
        </p:spPr>
        <p:txBody>
          <a:bodyPr/>
          <a:lstStyle/>
          <a:p>
            <a:r>
              <a:rPr lang="pl-PL" sz="1600" dirty="0" smtClean="0"/>
              <a:t>Ankietowani uważają, że aby zmobilizować młodym ludziom do poznawania i uczenia się procesów demokratycznych, można zaproponować im następujące działania:</a:t>
            </a:r>
            <a:endParaRPr lang="pl-PL" sz="1600" dirty="0"/>
          </a:p>
          <a:p>
            <a:pPr marL="457200" indent="-457200">
              <a:buClr>
                <a:schemeClr val="accent1"/>
              </a:buClr>
              <a:buSzPct val="60000"/>
              <a:buFont typeface="Wingdings" panose="05000000000000000000" pitchFamily="2" charset="2"/>
              <a:buChar char="q"/>
            </a:pPr>
            <a:r>
              <a:rPr lang="pl-PL" sz="1600" dirty="0" smtClean="0"/>
              <a:t>Udział </a:t>
            </a:r>
            <a:r>
              <a:rPr lang="pl-PL" sz="1600" dirty="0"/>
              <a:t>w sesjach Rady Gminy.</a:t>
            </a:r>
          </a:p>
          <a:p>
            <a:pPr marL="457200" indent="-457200">
              <a:buClr>
                <a:schemeClr val="accent1"/>
              </a:buClr>
              <a:buSzPct val="60000"/>
              <a:buFont typeface="Wingdings" panose="05000000000000000000" pitchFamily="2" charset="2"/>
              <a:buChar char="q"/>
            </a:pPr>
            <a:r>
              <a:rPr lang="pl-PL" sz="1600" dirty="0"/>
              <a:t>Spotkania z władzami gminy (zapoznanie się z panującym systemem).</a:t>
            </a:r>
          </a:p>
          <a:p>
            <a:pPr marL="457200" indent="-457200">
              <a:buClr>
                <a:schemeClr val="accent1"/>
              </a:buClr>
              <a:buSzPct val="60000"/>
              <a:buFont typeface="Wingdings" panose="05000000000000000000" pitchFamily="2" charset="2"/>
              <a:buChar char="q"/>
            </a:pPr>
            <a:r>
              <a:rPr lang="pl-PL" sz="1600" dirty="0"/>
              <a:t>Powstanie Młodzieżowej Rady Gminy czy klubów dyskusyjnych.</a:t>
            </a:r>
          </a:p>
          <a:p>
            <a:endParaRPr lang="pl-PL" sz="1600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4C040-15D5-4A42-AC3E-EF3EE40ABAEF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7439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600" dirty="0" smtClean="0"/>
              <a:t>Respondenci jako aktywne działania młodzieży zmieniające rzeczywistość potrafili wymienić jedynie:</a:t>
            </a:r>
            <a:endParaRPr lang="pl-PL" sz="1600" dirty="0"/>
          </a:p>
          <a:p>
            <a:pPr marL="342900" indent="-342900"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pl-PL" sz="1600" dirty="0"/>
              <a:t>WOŚP- ok.40 % </a:t>
            </a:r>
            <a:r>
              <a:rPr lang="pl-PL" sz="1600" dirty="0" smtClean="0"/>
              <a:t>ankietowanych</a:t>
            </a:r>
          </a:p>
          <a:p>
            <a:pPr>
              <a:buClr>
                <a:schemeClr val="accent1"/>
              </a:buClr>
              <a:buSzPct val="80000"/>
            </a:pPr>
            <a:r>
              <a:rPr lang="pl-PL" sz="1600" dirty="0" smtClean="0"/>
              <a:t>Niewiele osób wskazało:</a:t>
            </a:r>
            <a:endParaRPr lang="pl-PL" sz="1600" dirty="0"/>
          </a:p>
          <a:p>
            <a:pPr marL="342900" indent="-342900"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pl-PL" sz="1600" dirty="0"/>
              <a:t>Bank dawców szpiku</a:t>
            </a:r>
          </a:p>
          <a:p>
            <a:pPr marL="342900" indent="-342900"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pl-PL" sz="1600" dirty="0"/>
              <a:t>Wolontariat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b="1" dirty="0" smtClean="0">
              <a:solidFill>
                <a:srgbClr val="235408"/>
              </a:solidFill>
            </a:endParaRPr>
          </a:p>
          <a:p>
            <a:r>
              <a:rPr lang="pl-PL" sz="1600" dirty="0"/>
              <a:t>Aż 50% ankietowanych nie znała organizacji, w których uczestniczy </a:t>
            </a:r>
            <a:r>
              <a:rPr lang="pl-PL" sz="1600" dirty="0" smtClean="0"/>
              <a:t>młodzież, wpisując w wyznaczonym miejscu „nie wiem”.</a:t>
            </a:r>
            <a:endParaRPr lang="pl-PL" sz="1600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24C040-15D5-4A42-AC3E-EF3EE40ABAEF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1125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79D5-B019-4886-B21A-595A938476E0}" type="datetimeFigureOut">
              <a:rPr lang="pl-PL" smtClean="0"/>
              <a:pPr/>
              <a:t>2014-03-28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ECE5-146A-4DEF-9118-938660C9BE9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79D5-B019-4886-B21A-595A938476E0}" type="datetimeFigureOut">
              <a:rPr lang="pl-PL" smtClean="0"/>
              <a:pPr/>
              <a:t>2014-03-28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ECE5-146A-4DEF-9118-938660C9BE9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79D5-B019-4886-B21A-595A938476E0}" type="datetimeFigureOut">
              <a:rPr lang="pl-PL" smtClean="0"/>
              <a:pPr/>
              <a:t>2014-03-28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ECE5-146A-4DEF-9118-938660C9BE9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79D5-B019-4886-B21A-595A938476E0}" type="datetimeFigureOut">
              <a:rPr lang="pl-PL" smtClean="0"/>
              <a:pPr/>
              <a:t>2014-03-28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ECE5-146A-4DEF-9118-938660C9BE9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79D5-B019-4886-B21A-595A938476E0}" type="datetimeFigureOut">
              <a:rPr lang="pl-PL" smtClean="0"/>
              <a:pPr/>
              <a:t>2014-03-28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ECE5-146A-4DEF-9118-938660C9BE9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79D5-B019-4886-B21A-595A938476E0}" type="datetimeFigureOut">
              <a:rPr lang="pl-PL" smtClean="0"/>
              <a:pPr/>
              <a:t>2014-03-28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ECE5-146A-4DEF-9118-938660C9BE9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79D5-B019-4886-B21A-595A938476E0}" type="datetimeFigureOut">
              <a:rPr lang="pl-PL" smtClean="0"/>
              <a:pPr/>
              <a:t>2014-03-28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ECE5-146A-4DEF-9118-938660C9BE93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79D5-B019-4886-B21A-595A938476E0}" type="datetimeFigureOut">
              <a:rPr lang="pl-PL" smtClean="0"/>
              <a:pPr/>
              <a:t>2014-03-28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ECE5-146A-4DEF-9118-938660C9BE9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79D5-B019-4886-B21A-595A938476E0}" type="datetimeFigureOut">
              <a:rPr lang="pl-PL" smtClean="0"/>
              <a:pPr/>
              <a:t>2014-03-28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ECE5-146A-4DEF-9118-938660C9BE9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79D5-B019-4886-B21A-595A938476E0}" type="datetimeFigureOut">
              <a:rPr lang="pl-PL" smtClean="0"/>
              <a:pPr/>
              <a:t>2014-03-28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ECE5-146A-4DEF-9118-938660C9BE93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79D5-B019-4886-B21A-595A938476E0}" type="datetimeFigureOut">
              <a:rPr lang="pl-PL" smtClean="0"/>
              <a:pPr/>
              <a:t>2014-03-28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8ECE5-146A-4DEF-9118-938660C9BE9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52279D5-B019-4886-B21A-595A938476E0}" type="datetimeFigureOut">
              <a:rPr lang="pl-PL" smtClean="0"/>
              <a:pPr/>
              <a:t>2014-03-28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308ECE5-146A-4DEF-9118-938660C9BE9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2996952"/>
            <a:ext cx="5436096" cy="3600400"/>
          </a:xfrm>
        </p:spPr>
        <p:txBody>
          <a:bodyPr>
            <a:noAutofit/>
          </a:bodyPr>
          <a:lstStyle/>
          <a:p>
            <a:pPr algn="ctr"/>
            <a:r>
              <a:rPr lang="pl-PL" sz="8800" b="1" dirty="0" smtClean="0">
                <a:solidFill>
                  <a:schemeClr val="bg2">
                    <a:lumMod val="50000"/>
                  </a:schemeClr>
                </a:solidFill>
              </a:rPr>
              <a:t>DEBATA 2014</a:t>
            </a:r>
            <a:endParaRPr lang="pl-PL" sz="8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220072" y="1844824"/>
            <a:ext cx="3600399" cy="3672408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>
                <a:solidFill>
                  <a:srgbClr val="00B050"/>
                </a:solidFill>
              </a:rPr>
              <a:t>,,Nie tylko wybory - jak młodzi mogą wpływać na rzeczywistość</a:t>
            </a:r>
          </a:p>
          <a:p>
            <a:pPr algn="ctr"/>
            <a:r>
              <a:rPr lang="pl-PL" sz="2800" b="1" dirty="0" smtClean="0">
                <a:solidFill>
                  <a:srgbClr val="00B050"/>
                </a:solidFill>
              </a:rPr>
              <a:t> i aktywnie uczestniczyć </a:t>
            </a:r>
          </a:p>
          <a:p>
            <a:pPr algn="ctr"/>
            <a:r>
              <a:rPr lang="pl-PL" sz="2800" b="1" dirty="0" smtClean="0">
                <a:solidFill>
                  <a:srgbClr val="00B050"/>
                </a:solidFill>
              </a:rPr>
              <a:t>w demokracji?”</a:t>
            </a:r>
            <a:endParaRPr lang="pl-PL" sz="2800" b="1" dirty="0">
              <a:solidFill>
                <a:srgbClr val="00B050"/>
              </a:solidFill>
            </a:endParaRPr>
          </a:p>
        </p:txBody>
      </p:sp>
      <p:pic>
        <p:nvPicPr>
          <p:cNvPr id="4" name="Obraz 3" descr="63491_flaga_pol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71400"/>
            <a:ext cx="9164363" cy="7031391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506939" y="404664"/>
            <a:ext cx="608939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DEBATA 2014</a:t>
            </a:r>
            <a:endParaRPr lang="pl-PL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755576" y="3573016"/>
            <a:ext cx="7776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Nie tylko wybory - jak młodzi mogą wpływać na rzeczywistość</a:t>
            </a:r>
          </a:p>
          <a:p>
            <a:pPr algn="ctr"/>
            <a:r>
              <a:rPr lang="pl-PL" sz="40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i aktywnie uczestniczyć </a:t>
            </a:r>
          </a:p>
          <a:p>
            <a:pPr algn="ctr"/>
            <a:r>
              <a:rPr lang="pl-PL" sz="40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 demokracji?</a:t>
            </a:r>
            <a:endParaRPr lang="pl-PL" sz="40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316416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235408"/>
                </a:solidFill>
              </a:rPr>
              <a:t>Życie społeczne w naszej szkole</a:t>
            </a:r>
            <a:endParaRPr lang="pl-PL" b="1" dirty="0">
              <a:solidFill>
                <a:srgbClr val="235408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4104456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pl-PL" dirty="0" smtClean="0"/>
              <a:t>Od lat w naszej szkole organizowane są różne akcje mające na celu wypracowanie wśród młodzieży świadomości i odpowiedzialności społecznej. </a:t>
            </a:r>
          </a:p>
          <a:p>
            <a:pPr marL="68580" indent="0">
              <a:buNone/>
            </a:pPr>
            <a:r>
              <a:rPr lang="pl-PL" dirty="0" smtClean="0"/>
              <a:t>Dzięki podejmowanym inicjatywom integrujemy się i nabywamy nowe doświadczenia, które później  wykorzystamy w życiu publicznym. Uczymy się empatii, podejmowania właściwych decyzji, stawiania sobie celów, niesienie </a:t>
            </a:r>
            <a:r>
              <a:rPr lang="pl-PL" dirty="0"/>
              <a:t>pomocy osobom </a:t>
            </a:r>
            <a:r>
              <a:rPr lang="pl-PL" dirty="0" smtClean="0"/>
              <a:t>potrzebującym oraz odpowiedzialności za drugiego człowieka i środowisko.  </a:t>
            </a:r>
          </a:p>
          <a:p>
            <a:pPr marL="68580" indent="0">
              <a:buNone/>
            </a:pPr>
            <a:r>
              <a:rPr lang="pl-PL" dirty="0" smtClean="0"/>
              <a:t>Aktywna działalność w okresie dojrzewania pozwoli nam w życiu dorosłym łatwiej podejmować decyzje i funkcjonować w społeczeństwie w sposób świadomy.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8053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39093"/>
            <a:ext cx="8258606" cy="5521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7" t="18257" r="4445"/>
          <a:stretch/>
        </p:blipFill>
        <p:spPr>
          <a:xfrm>
            <a:off x="539552" y="4233703"/>
            <a:ext cx="3286648" cy="2314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3" t="38047" r="26751" b="4486"/>
          <a:stretch/>
        </p:blipFill>
        <p:spPr>
          <a:xfrm>
            <a:off x="539552" y="314641"/>
            <a:ext cx="2646218" cy="2392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00954" y="328498"/>
            <a:ext cx="6840800" cy="710595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solidFill>
                  <a:srgbClr val="235408"/>
                </a:solidFill>
              </a:rPr>
              <a:t>Szkolne Koło Wolontariatu</a:t>
            </a:r>
            <a:endParaRPr lang="pl-PL" sz="3600" b="1" dirty="0">
              <a:solidFill>
                <a:srgbClr val="235408"/>
              </a:solidFill>
            </a:endParaRPr>
          </a:p>
        </p:txBody>
      </p:sp>
      <p:pic>
        <p:nvPicPr>
          <p:cNvPr id="7" name="Obraz 6" descr="C:\Users\Bartłomiej Leszk1\Desktop\Nowy folder (2)\IMG_133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25144"/>
            <a:ext cx="2808352" cy="192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303" y="548680"/>
            <a:ext cx="9396536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235408"/>
                </a:solidFill>
              </a:rPr>
              <a:t>Wielka Orkiestra Świątecznej Pomocy</a:t>
            </a:r>
            <a:endParaRPr lang="pl-PL" b="1" dirty="0">
              <a:solidFill>
                <a:srgbClr val="235408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042709"/>
            <a:ext cx="2867025" cy="1590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540060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276872"/>
            <a:ext cx="2789117" cy="1859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8" name="Picture 2" descr="http://www.zskamienicakrolewska.pl/imgoo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4221088"/>
            <a:ext cx="3179169" cy="2384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8172400" cy="1224136"/>
          </a:xfrm>
        </p:spPr>
        <p:txBody>
          <a:bodyPr>
            <a:normAutofit/>
          </a:bodyPr>
          <a:lstStyle/>
          <a:p>
            <a:pPr algn="ctr"/>
            <a:r>
              <a:rPr lang="pl-PL" sz="6000" b="1" dirty="0" smtClean="0">
                <a:solidFill>
                  <a:srgbClr val="235408"/>
                </a:solidFill>
              </a:rPr>
              <a:t>Góra Grosza</a:t>
            </a:r>
            <a:endParaRPr lang="pl-PL" sz="6000" b="1" dirty="0">
              <a:solidFill>
                <a:srgbClr val="235408"/>
              </a:solidFill>
            </a:endParaRPr>
          </a:p>
        </p:txBody>
      </p:sp>
      <p:pic>
        <p:nvPicPr>
          <p:cNvPr id="23554" name="Picture 2" descr="http://www.kleeberg.lublin.pl/sites/default/files/goragros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9844" y="1482306"/>
            <a:ext cx="6464978" cy="4854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60" y="764704"/>
            <a:ext cx="2771800" cy="1813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351" y="5121487"/>
            <a:ext cx="2478059" cy="1454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491880" y="260648"/>
            <a:ext cx="5112568" cy="1340768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srgbClr val="235408"/>
                </a:solidFill>
              </a:rPr>
              <a:t>Akcja „Żonkil”</a:t>
            </a:r>
            <a:endParaRPr lang="pl-PL" b="1" dirty="0">
              <a:solidFill>
                <a:srgbClr val="235408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6768752" cy="49026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92696"/>
            <a:ext cx="2739978" cy="2352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27531" y="260648"/>
            <a:ext cx="9144000" cy="1584176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 smtClean="0">
                <a:solidFill>
                  <a:srgbClr val="235408"/>
                </a:solidFill>
              </a:rPr>
              <a:t>Rozszerzenie akcji </a:t>
            </a:r>
            <a:br>
              <a:rPr lang="pl-PL" sz="4800" b="1" dirty="0" smtClean="0">
                <a:solidFill>
                  <a:srgbClr val="235408"/>
                </a:solidFill>
              </a:rPr>
            </a:br>
            <a:r>
              <a:rPr lang="pl-PL" sz="4800" b="1" dirty="0" smtClean="0">
                <a:solidFill>
                  <a:srgbClr val="235408"/>
                </a:solidFill>
              </a:rPr>
              <a:t>,,TVN nie jesteś sam”</a:t>
            </a:r>
            <a:endParaRPr lang="pl-PL" sz="4800" b="1" dirty="0">
              <a:solidFill>
                <a:srgbClr val="235408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6" y="1588146"/>
            <a:ext cx="3816424" cy="2983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636912"/>
            <a:ext cx="5126170" cy="3849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80440"/>
            <a:ext cx="3580300" cy="2605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053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523608"/>
            <a:ext cx="7848872" cy="1465232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pl-PL" sz="48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4800" b="1" dirty="0">
                <a:solidFill>
                  <a:srgbClr val="235408"/>
                </a:solidFill>
              </a:rPr>
              <a:t>Akcja</a:t>
            </a:r>
            <a:br>
              <a:rPr lang="pl-PL" sz="4800" b="1" dirty="0">
                <a:solidFill>
                  <a:srgbClr val="235408"/>
                </a:solidFill>
              </a:rPr>
            </a:br>
            <a:r>
              <a:rPr lang="pl-PL" sz="4800" b="1" dirty="0" smtClean="0">
                <a:solidFill>
                  <a:srgbClr val="235408"/>
                </a:solidFill>
              </a:rPr>
              <a:t>„Ratujemy </a:t>
            </a:r>
            <a:r>
              <a:rPr lang="pl-PL" sz="4800" b="1" dirty="0">
                <a:solidFill>
                  <a:srgbClr val="235408"/>
                </a:solidFill>
              </a:rPr>
              <a:t>i Uczymy </a:t>
            </a:r>
            <a:r>
              <a:rPr lang="pl-PL" sz="4800" b="1" dirty="0" smtClean="0">
                <a:solidFill>
                  <a:srgbClr val="235408"/>
                </a:solidFill>
              </a:rPr>
              <a:t>Ratować”</a:t>
            </a:r>
            <a:endParaRPr lang="pl-PL" sz="4800" b="1" dirty="0">
              <a:solidFill>
                <a:srgbClr val="235408"/>
              </a:solidFill>
            </a:endParaRPr>
          </a:p>
        </p:txBody>
      </p:sp>
      <p:pic>
        <p:nvPicPr>
          <p:cNvPr id="4" name="Obraz 3" descr="http://www.zskamienicakrolewska.pl/DSCN328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5040560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http://www.zskamienicakrolewska.pl/Image4m_small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44824"/>
            <a:ext cx="3384376" cy="4098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008112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srgbClr val="235408"/>
                </a:solidFill>
              </a:rPr>
              <a:t>Kampania antynikotynowa</a:t>
            </a:r>
            <a:endParaRPr lang="pl-PL" b="1" dirty="0">
              <a:solidFill>
                <a:srgbClr val="235408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9" b="22830"/>
          <a:stretch/>
        </p:blipFill>
        <p:spPr>
          <a:xfrm>
            <a:off x="1331640" y="1628800"/>
            <a:ext cx="6723783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550692"/>
            <a:ext cx="2808312" cy="2012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628" y="4402857"/>
            <a:ext cx="339633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2316">
            <a:off x="4622100" y="1686015"/>
            <a:ext cx="4139951" cy="3859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80120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srgbClr val="235408"/>
                </a:solidFill>
              </a:rPr>
              <a:t>Akcja ,,Nakrętka”</a:t>
            </a:r>
            <a:endParaRPr lang="pl-PL" b="1" dirty="0">
              <a:solidFill>
                <a:srgbClr val="235408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3"/>
          <a:stretch/>
        </p:blipFill>
        <p:spPr>
          <a:xfrm>
            <a:off x="467544" y="1855048"/>
            <a:ext cx="5711077" cy="4241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0"/>
            <a:ext cx="7416824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32226" y="260648"/>
            <a:ext cx="9176226" cy="1080120"/>
          </a:xfrm>
        </p:spPr>
        <p:txBody>
          <a:bodyPr>
            <a:normAutofit/>
          </a:bodyPr>
          <a:lstStyle/>
          <a:p>
            <a:pPr algn="ctr"/>
            <a:r>
              <a:rPr lang="pl-PL" sz="4800" b="1" dirty="0" smtClean="0">
                <a:solidFill>
                  <a:srgbClr val="235408"/>
                </a:solidFill>
              </a:rPr>
              <a:t>Festyn z okazji Dnia Dziecka</a:t>
            </a:r>
            <a:endParaRPr lang="pl-PL" sz="4800" b="1" dirty="0">
              <a:solidFill>
                <a:srgbClr val="235408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258" y="1739438"/>
            <a:ext cx="2373284" cy="1778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http://www.zskamienicakrolewska.pl/DSCN546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783" y="4005064"/>
            <a:ext cx="3400649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936104"/>
          </a:xfrm>
        </p:spPr>
        <p:txBody>
          <a:bodyPr>
            <a:normAutofit/>
          </a:bodyPr>
          <a:lstStyle/>
          <a:p>
            <a:pPr algn="ctr"/>
            <a:r>
              <a:rPr lang="pl-PL" sz="4400" b="1" dirty="0" smtClean="0">
                <a:solidFill>
                  <a:srgbClr val="235408"/>
                </a:solidFill>
              </a:rPr>
              <a:t>Czym jest demokracja?</a:t>
            </a:r>
            <a:endParaRPr lang="pl-PL" sz="4400" b="1" dirty="0">
              <a:solidFill>
                <a:srgbClr val="235408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844824"/>
            <a:ext cx="8208912" cy="36724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l-PL" sz="3600" b="1" dirty="0" smtClean="0">
                <a:solidFill>
                  <a:schemeClr val="accent1">
                    <a:lumMod val="75000"/>
                  </a:schemeClr>
                </a:solidFill>
              </a:rPr>
              <a:t>Demokracja - </a:t>
            </a:r>
            <a:r>
              <a:rPr lang="pl-PL" sz="3600" dirty="0" smtClean="0"/>
              <a:t>system </a:t>
            </a:r>
            <a:r>
              <a:rPr lang="pl-PL" sz="3600" dirty="0"/>
              <a:t>rządów </a:t>
            </a:r>
            <a:r>
              <a:rPr lang="pl-PL" sz="3600" dirty="0" smtClean="0"/>
              <a:t>i </a:t>
            </a:r>
            <a:r>
              <a:rPr lang="pl-PL" sz="3600" dirty="0"/>
              <a:t>forma sprawowania władzy, w których źródło </a:t>
            </a:r>
            <a:r>
              <a:rPr lang="pl-PL" sz="3600" dirty="0" smtClean="0"/>
              <a:t>stanowi </a:t>
            </a:r>
            <a:r>
              <a:rPr lang="pl-PL" sz="3600" dirty="0"/>
              <a:t>wola większości obywateli (sprawują oni rządy bezpośrednio lub </a:t>
            </a:r>
            <a:r>
              <a:rPr lang="pl-PL" sz="3600" dirty="0" smtClean="0"/>
              <a:t>za </a:t>
            </a:r>
            <a:r>
              <a:rPr lang="pl-PL" sz="3600" dirty="0"/>
              <a:t>pośrednictwem </a:t>
            </a:r>
            <a:r>
              <a:rPr lang="pl-PL" sz="3600" dirty="0" smtClean="0"/>
              <a:t>przedstawicieli).</a:t>
            </a:r>
            <a:endParaRPr lang="pl-PL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9144000" cy="1080120"/>
          </a:xfrm>
        </p:spPr>
        <p:txBody>
          <a:bodyPr>
            <a:noAutofit/>
          </a:bodyPr>
          <a:lstStyle/>
          <a:p>
            <a:pPr algn="ctr"/>
            <a:r>
              <a:rPr lang="pl-PL" b="1" dirty="0" smtClean="0">
                <a:solidFill>
                  <a:srgbClr val="235408"/>
                </a:solidFill>
              </a:rPr>
              <a:t>Happening ekologiczny</a:t>
            </a:r>
            <a:endParaRPr lang="pl-PL" b="1" dirty="0">
              <a:solidFill>
                <a:srgbClr val="235408"/>
              </a:solidFill>
            </a:endParaRPr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1"/>
            <a:ext cx="4929880" cy="3960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501008"/>
            <a:ext cx="4527924" cy="2938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56791"/>
            <a:ext cx="3923928" cy="2611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024744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235408"/>
                </a:solidFill>
              </a:rPr>
              <a:t/>
            </a:r>
            <a:br>
              <a:rPr lang="pl-PL" b="1" dirty="0" smtClean="0">
                <a:solidFill>
                  <a:srgbClr val="235408"/>
                </a:solidFill>
              </a:rPr>
            </a:br>
            <a:r>
              <a:rPr lang="pl-PL" b="1" dirty="0" smtClean="0">
                <a:solidFill>
                  <a:srgbClr val="235408"/>
                </a:solidFill>
              </a:rPr>
              <a:t>Akcja „Na</a:t>
            </a:r>
            <a:r>
              <a:rPr lang="pl-PL" sz="4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b="1" dirty="0">
                <a:solidFill>
                  <a:srgbClr val="235408"/>
                </a:solidFill>
              </a:rPr>
              <a:t>ratunek</a:t>
            </a:r>
            <a:r>
              <a:rPr lang="pl-PL" sz="4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b="1" dirty="0" smtClean="0">
                <a:solidFill>
                  <a:srgbClr val="235408"/>
                </a:solidFill>
              </a:rPr>
              <a:t>Ziemi”</a:t>
            </a:r>
            <a:endParaRPr lang="pl-PL" sz="6000" dirty="0"/>
          </a:p>
        </p:txBody>
      </p:sp>
      <p:pic>
        <p:nvPicPr>
          <p:cNvPr id="4" name="Obraz 3" descr="http://www.zskamienicakrolewska.pl/Zdjecie0063_smal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381642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http://www.zskamienicakrolewska.pl/Zdjecie0066_small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56792"/>
            <a:ext cx="4464496" cy="3591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http://www.zskamienicakrolewska.pl/Zdjecie0011_small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33056"/>
            <a:ext cx="3600400" cy="2431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7856" y="260648"/>
            <a:ext cx="9144000" cy="1080120"/>
          </a:xfrm>
        </p:spPr>
        <p:txBody>
          <a:bodyPr>
            <a:normAutofit/>
          </a:bodyPr>
          <a:lstStyle/>
          <a:p>
            <a:pPr algn="ctr"/>
            <a:r>
              <a:rPr lang="pl-PL" b="1" dirty="0" smtClean="0">
                <a:solidFill>
                  <a:srgbClr val="235408"/>
                </a:solidFill>
              </a:rPr>
              <a:t>Projekt „Jezioro Kamienickie”</a:t>
            </a:r>
            <a:endParaRPr lang="pl-PL" b="1" dirty="0">
              <a:solidFill>
                <a:srgbClr val="235408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131840" y="1484784"/>
            <a:ext cx="5178956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08920"/>
            <a:ext cx="4222312" cy="3168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490" y="0"/>
            <a:ext cx="7416941" cy="126876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6700" b="1" dirty="0">
                <a:solidFill>
                  <a:srgbClr val="235408"/>
                </a:solidFill>
              </a:rPr>
              <a:t>Akcja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pl-PL" sz="6700" b="1" dirty="0">
                <a:solidFill>
                  <a:srgbClr val="235408"/>
                </a:solidFill>
              </a:rPr>
              <a:t>„</a:t>
            </a:r>
            <a:r>
              <a:rPr lang="pl-PL" sz="6700" b="1" dirty="0" smtClean="0">
                <a:solidFill>
                  <a:srgbClr val="235408"/>
                </a:solidFill>
              </a:rPr>
              <a:t>Młodzi głosują</a:t>
            </a:r>
            <a:r>
              <a:rPr lang="pl-PL" sz="6700" b="1" dirty="0">
                <a:solidFill>
                  <a:srgbClr val="235408"/>
                </a:solidFill>
              </a:rPr>
              <a:t>”</a:t>
            </a:r>
          </a:p>
        </p:txBody>
      </p:sp>
      <p:pic>
        <p:nvPicPr>
          <p:cNvPr id="4" name="Obraz 3" descr="http://www.zskamienicakrolewska.pl/11su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16732"/>
            <a:ext cx="4464496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http://www.zskamienicakrolewska.pl/12su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2042846"/>
            <a:ext cx="3816424" cy="3204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5752" y="620688"/>
            <a:ext cx="8229600" cy="1015224"/>
          </a:xfrm>
        </p:spPr>
        <p:txBody>
          <a:bodyPr>
            <a:noAutofit/>
          </a:bodyPr>
          <a:lstStyle/>
          <a:p>
            <a:pPr algn="ctr"/>
            <a:r>
              <a:rPr lang="pl-PL" sz="4000" b="1" dirty="0" smtClean="0">
                <a:solidFill>
                  <a:srgbClr val="235408"/>
                </a:solidFill>
              </a:rPr>
              <a:t>Działalność ma rzecz środowiska lokalnego</a:t>
            </a:r>
            <a:endParaRPr lang="pl-PL" sz="4000" b="1" dirty="0">
              <a:solidFill>
                <a:srgbClr val="235408"/>
              </a:solidFill>
            </a:endParaRPr>
          </a:p>
        </p:txBody>
      </p:sp>
      <p:pic>
        <p:nvPicPr>
          <p:cNvPr id="4" name="Obraz 3" descr="C:\Users\Bartłomiej Leszk1\Desktop\Nowy folder (2)\IMG_134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52" y="1461623"/>
            <a:ext cx="3888432" cy="297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http://www.zskamienicakrolewska.pl/IMG_063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184" y="1461623"/>
            <a:ext cx="4228256" cy="2903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C:\Users\Bartłomiej Leszk1\Desktop\Dzień seniora\IMG_0537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80"/>
          <a:stretch/>
        </p:blipFill>
        <p:spPr bwMode="auto">
          <a:xfrm>
            <a:off x="2555776" y="3933056"/>
            <a:ext cx="3672408" cy="2304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Rysunek 1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6"/>
          <a:stretch/>
        </p:blipFill>
        <p:spPr bwMode="auto">
          <a:xfrm>
            <a:off x="1547664" y="1484784"/>
            <a:ext cx="6120680" cy="460851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992888" cy="1143000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>
                <a:solidFill>
                  <a:srgbClr val="235408"/>
                </a:solidFill>
              </a:rPr>
              <a:t>Zainteresowanie majowymi wyborami </a:t>
            </a:r>
            <a:r>
              <a:rPr lang="pl-PL" sz="3600" b="1" dirty="0" smtClean="0">
                <a:solidFill>
                  <a:srgbClr val="235408"/>
                </a:solidFill>
              </a:rPr>
              <a:t/>
            </a:r>
            <a:br>
              <a:rPr lang="pl-PL" sz="3600" b="1" dirty="0" smtClean="0">
                <a:solidFill>
                  <a:srgbClr val="235408"/>
                </a:solidFill>
              </a:rPr>
            </a:br>
            <a:r>
              <a:rPr lang="pl-PL" sz="3600" b="1" dirty="0" smtClean="0">
                <a:solidFill>
                  <a:srgbClr val="235408"/>
                </a:solidFill>
              </a:rPr>
              <a:t>do </a:t>
            </a:r>
            <a:r>
              <a:rPr lang="pl-PL" sz="3600" b="1" dirty="0">
                <a:solidFill>
                  <a:srgbClr val="235408"/>
                </a:solidFill>
              </a:rPr>
              <a:t>Parlamentu </a:t>
            </a:r>
            <a:r>
              <a:rPr lang="pl-PL" sz="3600" b="1" dirty="0" smtClean="0">
                <a:solidFill>
                  <a:srgbClr val="235408"/>
                </a:solidFill>
              </a:rPr>
              <a:t>Europejskiego</a:t>
            </a:r>
            <a:endParaRPr lang="pl-PL" sz="3600" b="1" dirty="0">
              <a:solidFill>
                <a:srgbClr val="2354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81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992888" cy="1143000"/>
          </a:xfrm>
        </p:spPr>
        <p:txBody>
          <a:bodyPr>
            <a:noAutofit/>
          </a:bodyPr>
          <a:lstStyle/>
          <a:p>
            <a:pPr algn="ctr"/>
            <a:r>
              <a:rPr lang="pl-PL" sz="4800" b="1" dirty="0" smtClean="0">
                <a:solidFill>
                  <a:srgbClr val="235408"/>
                </a:solidFill>
              </a:rPr>
              <a:t>Analiza wyników ankiety</a:t>
            </a:r>
            <a:endParaRPr lang="pl-PL" sz="4800" b="1" dirty="0">
              <a:solidFill>
                <a:srgbClr val="235408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611560" y="1988840"/>
            <a:ext cx="7704856" cy="3915797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pl-PL" sz="3600" smtClean="0"/>
              <a:t>23 </a:t>
            </a:r>
            <a:r>
              <a:rPr lang="pl-PL" sz="3600" dirty="0" smtClean="0"/>
              <a:t>marca 2014r. </a:t>
            </a:r>
            <a:r>
              <a:rPr lang="pl-PL" sz="3600" dirty="0" smtClean="0"/>
              <a:t>przeprowadziłyśmy ankietę </a:t>
            </a:r>
            <a:r>
              <a:rPr lang="pl-PL" sz="3600" dirty="0"/>
              <a:t>wśród </a:t>
            </a:r>
            <a:r>
              <a:rPr lang="pl-PL" sz="3600" dirty="0" smtClean="0"/>
              <a:t>20 dorosłych </a:t>
            </a:r>
            <a:r>
              <a:rPr lang="pl-PL" sz="3600" dirty="0"/>
              <a:t>osób aktywnie zaangażowanych w działalność społeczną i </a:t>
            </a:r>
            <a:r>
              <a:rPr lang="pl-PL" sz="3600" dirty="0" smtClean="0"/>
              <a:t>lokalną.</a:t>
            </a:r>
            <a:endParaRPr lang="pl-P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4106844"/>
              </p:ext>
            </p:extLst>
          </p:nvPr>
        </p:nvGraphicFramePr>
        <p:xfrm>
          <a:off x="899592" y="1412776"/>
          <a:ext cx="741682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88640"/>
            <a:ext cx="8229600" cy="1512168"/>
          </a:xfrm>
        </p:spPr>
        <p:txBody>
          <a:bodyPr>
            <a:normAutofit/>
          </a:bodyPr>
          <a:lstStyle/>
          <a:p>
            <a:pPr marL="0" indent="0" algn="ctr">
              <a:buNone/>
              <a:defRPr lang="pl-PL" sz="2300" b="1" i="0" u="none" strike="noStrike" kern="1200" baseline="0" dirty="0">
                <a:solidFill>
                  <a:srgbClr val="235408"/>
                </a:solidFill>
                <a:latin typeface="+mn-lt"/>
                <a:ea typeface="+mn-ea"/>
                <a:cs typeface="+mn-cs"/>
              </a:defRPr>
            </a:pPr>
            <a:r>
              <a:rPr lang="en-US" sz="2300" b="1" dirty="0">
                <a:solidFill>
                  <a:srgbClr val="235408"/>
                </a:solidFill>
              </a:rPr>
              <a:t>KTÓRE ŚRODOWISKA POWINY INSPIROWAĆ </a:t>
            </a:r>
            <a:r>
              <a:rPr lang="pl-PL" sz="2300" b="1" dirty="0" smtClean="0">
                <a:solidFill>
                  <a:srgbClr val="235408"/>
                </a:solidFill>
              </a:rPr>
              <a:t>MŁODYCH</a:t>
            </a:r>
            <a:endParaRPr lang="pl-PL" sz="2300" b="1" dirty="0">
              <a:solidFill>
                <a:srgbClr val="235408"/>
              </a:solidFill>
            </a:endParaRPr>
          </a:p>
          <a:p>
            <a:pPr marL="0" indent="0" algn="ctr">
              <a:buNone/>
              <a:defRPr lang="pl-PL" sz="2300" b="1" i="0" u="none" strike="noStrike" kern="1200" baseline="0" dirty="0">
                <a:solidFill>
                  <a:srgbClr val="235408"/>
                </a:solidFill>
                <a:latin typeface="+mn-lt"/>
                <a:ea typeface="+mn-ea"/>
                <a:cs typeface="+mn-cs"/>
              </a:defRPr>
            </a:pPr>
            <a:r>
              <a:rPr lang="en-US" sz="2300" b="1" dirty="0">
                <a:solidFill>
                  <a:srgbClr val="235408"/>
                </a:solidFill>
              </a:rPr>
              <a:t>DO UDZIAŁU W </a:t>
            </a:r>
            <a:r>
              <a:rPr lang="pl-PL" sz="2300" b="1" dirty="0">
                <a:solidFill>
                  <a:srgbClr val="235408"/>
                </a:solidFill>
              </a:rPr>
              <a:t>Ż</a:t>
            </a:r>
            <a:r>
              <a:rPr lang="en-US" sz="2300" b="1" dirty="0">
                <a:solidFill>
                  <a:srgbClr val="235408"/>
                </a:solidFill>
              </a:rPr>
              <a:t>YCIU PUBLICZNYM</a:t>
            </a:r>
            <a:r>
              <a:rPr lang="en-US" sz="2300" b="1" dirty="0" smtClean="0">
                <a:solidFill>
                  <a:srgbClr val="235408"/>
                </a:solidFill>
              </a:rPr>
              <a:t>?</a:t>
            </a:r>
            <a:endParaRPr lang="pl-PL" sz="2300" b="1" dirty="0">
              <a:solidFill>
                <a:srgbClr val="23540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9056600"/>
              </p:ext>
            </p:extLst>
          </p:nvPr>
        </p:nvGraphicFramePr>
        <p:xfrm>
          <a:off x="467544" y="692696"/>
          <a:ext cx="835292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499992"/>
          </a:xfrm>
        </p:spPr>
        <p:txBody>
          <a:bodyPr>
            <a:normAutofit lnSpcReduction="10000"/>
          </a:bodyPr>
          <a:lstStyle/>
          <a:p>
            <a:pPr marL="68580" indent="0" algn="ctr">
              <a:buNone/>
            </a:pPr>
            <a:r>
              <a:rPr lang="pl-PL" b="1" dirty="0" smtClean="0">
                <a:solidFill>
                  <a:srgbClr val="C00000"/>
                </a:solidFill>
              </a:rPr>
              <a:t> </a:t>
            </a:r>
          </a:p>
          <a:p>
            <a:pPr marL="68580" indent="0" algn="ctr">
              <a:buNone/>
            </a:pPr>
            <a:r>
              <a:rPr lang="pl-PL" sz="2300" b="1" dirty="0" smtClean="0">
                <a:solidFill>
                  <a:srgbClr val="235408"/>
                </a:solidFill>
              </a:rPr>
              <a:t>JAKIE KORZYŚCI MOŻE ODNIEŚĆ SPOŁECZEŃSTWO </a:t>
            </a:r>
          </a:p>
          <a:p>
            <a:pPr marL="68580" indent="0" algn="ctr">
              <a:buNone/>
            </a:pPr>
            <a:r>
              <a:rPr lang="pl-PL" sz="2300" b="1" dirty="0" smtClean="0">
                <a:solidFill>
                  <a:srgbClr val="235408"/>
                </a:solidFill>
              </a:rPr>
              <a:t>Z AKTYWNOŚCI W ŻYCIU PUBLICZNYM MŁODYCH LUDZI?</a:t>
            </a:r>
            <a:r>
              <a:rPr lang="pl-PL" sz="2300" dirty="0" smtClean="0">
                <a:solidFill>
                  <a:srgbClr val="235408"/>
                </a:solidFill>
              </a:rPr>
              <a:t/>
            </a:r>
            <a:br>
              <a:rPr lang="pl-PL" sz="2300" dirty="0" smtClean="0">
                <a:solidFill>
                  <a:srgbClr val="235408"/>
                </a:solidFill>
              </a:rPr>
            </a:br>
            <a:endParaRPr lang="pl-PL" sz="2300" dirty="0" smtClean="0">
              <a:solidFill>
                <a:srgbClr val="235408"/>
              </a:solidFill>
            </a:endParaRPr>
          </a:p>
          <a:p>
            <a:pPr marL="68580" indent="0">
              <a:buNone/>
            </a:pPr>
            <a:r>
              <a:rPr lang="pl-PL" sz="3200" dirty="0" smtClean="0">
                <a:solidFill>
                  <a:srgbClr val="C00000"/>
                </a:solidFill>
              </a:rPr>
              <a:t>Przykładowe odpowiedzi:</a:t>
            </a:r>
          </a:p>
          <a:p>
            <a:pPr marL="525780" indent="-457200">
              <a:buSzPct val="60000"/>
              <a:buFont typeface="Wingdings" panose="05000000000000000000" pitchFamily="2" charset="2"/>
              <a:buChar char="q"/>
            </a:pPr>
            <a:r>
              <a:rPr lang="pl-PL" sz="2800" i="1" dirty="0" smtClean="0"/>
              <a:t>Wzrost świadomości i akceptacji dla działań na rzecz lokalnej „ojczyzny</a:t>
            </a:r>
            <a:r>
              <a:rPr lang="pl-PL" sz="2800" dirty="0" smtClean="0"/>
              <a:t>”.</a:t>
            </a:r>
          </a:p>
          <a:p>
            <a:pPr marL="525780" indent="-457200">
              <a:buSzPct val="60000"/>
              <a:buFont typeface="Wingdings" panose="05000000000000000000" pitchFamily="2" charset="2"/>
              <a:buChar char="q"/>
            </a:pPr>
            <a:r>
              <a:rPr lang="pl-PL" sz="2800" i="1" dirty="0" smtClean="0"/>
              <a:t>Mogą powstać nowe kierunki zagospodarowania , interesujące młodzież.</a:t>
            </a:r>
          </a:p>
          <a:p>
            <a:pPr marL="525780" indent="-457200">
              <a:buSzPct val="60000"/>
              <a:buFont typeface="Wingdings" panose="05000000000000000000" pitchFamily="2" charset="2"/>
              <a:buChar char="q"/>
            </a:pPr>
            <a:r>
              <a:rPr lang="pl-PL" sz="2800" i="1" dirty="0" smtClean="0"/>
              <a:t>Nowoczesne spojrzenie na problemy współczesnego społeczeństwa.</a:t>
            </a:r>
          </a:p>
          <a:p>
            <a:pPr marL="525780" indent="-457200">
              <a:buSzPct val="60000"/>
              <a:buFont typeface="Wingdings" panose="05000000000000000000" pitchFamily="2" charset="2"/>
              <a:buChar char="q"/>
            </a:pPr>
            <a:r>
              <a:rPr lang="pl-PL" sz="2800" i="1" dirty="0" smtClean="0"/>
              <a:t> Poprawa działalności kulturalno-oświatowej.</a:t>
            </a:r>
            <a:endParaRPr lang="pl-PL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836712"/>
            <a:ext cx="8229600" cy="1512168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pl-PL" sz="2300" b="1" dirty="0" smtClean="0">
                <a:solidFill>
                  <a:srgbClr val="235408"/>
                </a:solidFill>
              </a:rPr>
              <a:t>JAKIE DZIAŁANIA MOŻNA ZAPROPONOWAĆ MŁODYM LUDZIOM, ABY ZMOBILIZOWAĆ ICH DO POZNAWANIA I UCZENIA SIĘ PROCESÓW DEMOKRATYCZNYCH?</a:t>
            </a:r>
            <a:endParaRPr lang="pl-PL" sz="2300" b="1" dirty="0">
              <a:solidFill>
                <a:srgbClr val="235408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39552" y="2655315"/>
            <a:ext cx="813690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>
                <a:solidFill>
                  <a:srgbClr val="C00000"/>
                </a:solidFill>
              </a:rPr>
              <a:t>Przykładowe</a:t>
            </a:r>
            <a:r>
              <a:rPr lang="pl-PL" sz="3200" dirty="0" smtClean="0"/>
              <a:t> </a:t>
            </a:r>
            <a:r>
              <a:rPr lang="pl-PL" sz="3200" dirty="0">
                <a:solidFill>
                  <a:srgbClr val="C00000"/>
                </a:solidFill>
              </a:rPr>
              <a:t>odpowiedzi</a:t>
            </a:r>
            <a:r>
              <a:rPr lang="pl-PL" sz="3200" dirty="0" smtClean="0">
                <a:solidFill>
                  <a:srgbClr val="C00000"/>
                </a:solidFill>
              </a:rPr>
              <a:t>:</a:t>
            </a:r>
          </a:p>
          <a:p>
            <a:pPr marL="457200" indent="-457200">
              <a:buClr>
                <a:schemeClr val="accent1"/>
              </a:buClr>
              <a:buSzPct val="60000"/>
              <a:buFont typeface="Wingdings" panose="05000000000000000000" pitchFamily="2" charset="2"/>
              <a:buChar char="q"/>
            </a:pPr>
            <a:r>
              <a:rPr lang="pl-PL" sz="2800" i="1" dirty="0" smtClean="0"/>
              <a:t>Udział w sesjach Rady Gminy.</a:t>
            </a:r>
          </a:p>
          <a:p>
            <a:pPr marL="457200" indent="-457200">
              <a:buClr>
                <a:schemeClr val="accent1"/>
              </a:buClr>
              <a:buSzPct val="60000"/>
              <a:buFont typeface="Wingdings" panose="05000000000000000000" pitchFamily="2" charset="2"/>
              <a:buChar char="q"/>
            </a:pPr>
            <a:r>
              <a:rPr lang="pl-PL" sz="2800" i="1" dirty="0" smtClean="0"/>
              <a:t>Spotkania z władzami gminy (zapoznanie się z panującym systemem).</a:t>
            </a:r>
            <a:endParaRPr lang="pl-PL" sz="2800" i="1" dirty="0"/>
          </a:p>
          <a:p>
            <a:pPr marL="457200" indent="-457200">
              <a:buClr>
                <a:schemeClr val="accent1"/>
              </a:buClr>
              <a:buSzPct val="60000"/>
              <a:buFont typeface="Wingdings" panose="05000000000000000000" pitchFamily="2" charset="2"/>
              <a:buChar char="q"/>
            </a:pPr>
            <a:r>
              <a:rPr lang="pl-PL" sz="2800" i="1" dirty="0" smtClean="0"/>
              <a:t>Powstanie Młodzieżowej Rady Gminy czy klubów dyskusyjnych.</a:t>
            </a:r>
            <a:endParaRPr lang="pl-PL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4848" y="270147"/>
            <a:ext cx="8229600" cy="1584176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pl-PL" sz="2300" b="1" dirty="0" smtClean="0">
                <a:solidFill>
                  <a:srgbClr val="235408"/>
                </a:solidFill>
              </a:rPr>
              <a:t> W JAKICH DZIAŁANIACH </a:t>
            </a:r>
            <a:r>
              <a:rPr lang="pl-PL" sz="2300" b="1" dirty="0">
                <a:solidFill>
                  <a:srgbClr val="235408"/>
                </a:solidFill>
              </a:rPr>
              <a:t>AKTYWNIE </a:t>
            </a:r>
            <a:r>
              <a:rPr lang="pl-PL" sz="2300" b="1" dirty="0" smtClean="0">
                <a:solidFill>
                  <a:srgbClr val="235408"/>
                </a:solidFill>
              </a:rPr>
              <a:t>UCZESTNICZYŁA MŁODZIEŻ I ZMIENIAŁA W TEN SPOSÓB RZECZYWISTOŚĆ?</a:t>
            </a:r>
            <a:endParaRPr lang="pl-PL" sz="2300" b="1" dirty="0">
              <a:solidFill>
                <a:srgbClr val="235408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97956" y="1834851"/>
            <a:ext cx="693076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rgbClr val="C00000"/>
                </a:solidFill>
              </a:rPr>
              <a:t>Przykładowe odpowiedzi:</a:t>
            </a:r>
          </a:p>
          <a:p>
            <a:pPr marL="342900" indent="-342900"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pl-PL" sz="2400" i="1" dirty="0" smtClean="0"/>
              <a:t>WOŚP</a:t>
            </a:r>
            <a:r>
              <a:rPr lang="pl-PL" sz="2400" dirty="0" smtClean="0"/>
              <a:t>- ok.40 % ankietowanych</a:t>
            </a:r>
            <a:endParaRPr lang="pl-PL" sz="2400" dirty="0"/>
          </a:p>
          <a:p>
            <a:pPr marL="342900" indent="-342900"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pl-PL" sz="2400" i="1" dirty="0" smtClean="0"/>
              <a:t>Bank dawców szpiku</a:t>
            </a:r>
            <a:endParaRPr lang="pl-PL" sz="2400" dirty="0"/>
          </a:p>
          <a:p>
            <a:pPr marL="342900" indent="-342900">
              <a:buClr>
                <a:schemeClr val="accent1"/>
              </a:buClr>
              <a:buSzPct val="80000"/>
              <a:buFont typeface="Wingdings" panose="05000000000000000000" pitchFamily="2" charset="2"/>
              <a:buChar char="ü"/>
            </a:pPr>
            <a:r>
              <a:rPr lang="pl-PL" sz="2400" i="1" dirty="0"/>
              <a:t>Wolontariat</a:t>
            </a: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dirty="0" smtClean="0"/>
          </a:p>
          <a:p>
            <a:endParaRPr lang="pl-PL" sz="2400" b="1" dirty="0"/>
          </a:p>
          <a:p>
            <a:endParaRPr lang="pl-PL" sz="2400" b="1" dirty="0"/>
          </a:p>
        </p:txBody>
      </p:sp>
      <p:sp>
        <p:nvSpPr>
          <p:cNvPr id="5" name="Prostokąt 4"/>
          <p:cNvSpPr/>
          <p:nvPr/>
        </p:nvSpPr>
        <p:spPr>
          <a:xfrm>
            <a:off x="683568" y="5140642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Aż 50% ankietowanych nie znała organizacji, w których uczestniczy młodzież!</a:t>
            </a:r>
            <a:endParaRPr lang="pl-PL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75712">
            <a:off x="1691649" y="3764366"/>
            <a:ext cx="5904719" cy="118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ewsPrint">
    <a:dk1>
      <a:sysClr val="windowText" lastClr="000000"/>
    </a:dk1>
    <a:lt1>
      <a:sysClr val="window" lastClr="FFFFFF"/>
    </a:lt1>
    <a:dk2>
      <a:srgbClr val="303030"/>
    </a:dk2>
    <a:lt2>
      <a:srgbClr val="DEDEE0"/>
    </a:lt2>
    <a:accent1>
      <a:srgbClr val="AD0101"/>
    </a:accent1>
    <a:accent2>
      <a:srgbClr val="726056"/>
    </a:accent2>
    <a:accent3>
      <a:srgbClr val="AC956E"/>
    </a:accent3>
    <a:accent4>
      <a:srgbClr val="808DA9"/>
    </a:accent4>
    <a:accent5>
      <a:srgbClr val="424E5B"/>
    </a:accent5>
    <a:accent6>
      <a:srgbClr val="730E00"/>
    </a:accent6>
    <a:hlink>
      <a:srgbClr val="D26900"/>
    </a:hlink>
    <a:folHlink>
      <a:srgbClr val="D8924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1238</TotalTime>
  <Words>1311</Words>
  <Application>Microsoft Office PowerPoint</Application>
  <PresentationFormat>Pokaz na ekranie (4:3)</PresentationFormat>
  <Paragraphs>125</Paragraphs>
  <Slides>24</Slides>
  <Notes>23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5" baseType="lpstr">
      <vt:lpstr>NewsPrint</vt:lpstr>
      <vt:lpstr>DEBATA 2014</vt:lpstr>
      <vt:lpstr>Czym jest demokracja?</vt:lpstr>
      <vt:lpstr>Zainteresowanie majowymi wyborami  do Parlamentu Europejskiego</vt:lpstr>
      <vt:lpstr>Analiza wyników ankiety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Życie społeczne w naszej szkole</vt:lpstr>
      <vt:lpstr>Szkolne Koło Wolontariatu</vt:lpstr>
      <vt:lpstr>Wielka Orkiestra Świątecznej Pomocy</vt:lpstr>
      <vt:lpstr>Góra Grosza</vt:lpstr>
      <vt:lpstr>Akcja „Żonkil”</vt:lpstr>
      <vt:lpstr>Rozszerzenie akcji  ,,TVN nie jesteś sam”</vt:lpstr>
      <vt:lpstr> Akcja „Ratujemy i Uczymy Ratować”</vt:lpstr>
      <vt:lpstr>Kampania antynikotynowa</vt:lpstr>
      <vt:lpstr>Akcja ,,Nakrętka”</vt:lpstr>
      <vt:lpstr>Festyn z okazji Dnia Dziecka</vt:lpstr>
      <vt:lpstr>Happening ekologiczny</vt:lpstr>
      <vt:lpstr> Akcja „Na ratunek Ziemi”</vt:lpstr>
      <vt:lpstr>Projekt „Jezioro Kamienickie”</vt:lpstr>
      <vt:lpstr>Akcja „Młodzi głosują”</vt:lpstr>
      <vt:lpstr>Działalność ma rzecz środowiska lokalnego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DEBATA 2014</dc:title>
  <dc:creator>Oliwia xD</dc:creator>
  <cp:lastModifiedBy>Bartłomiej Leszk</cp:lastModifiedBy>
  <cp:revision>185</cp:revision>
  <dcterms:created xsi:type="dcterms:W3CDTF">2014-03-19T18:03:29Z</dcterms:created>
  <dcterms:modified xsi:type="dcterms:W3CDTF">2014-03-28T07:32:31Z</dcterms:modified>
</cp:coreProperties>
</file>