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4" r:id="rId4"/>
    <p:sldId id="265" r:id="rId5"/>
    <p:sldId id="266" r:id="rId6"/>
    <p:sldId id="258" r:id="rId7"/>
    <p:sldId id="260" r:id="rId8"/>
    <p:sldId id="259" r:id="rId9"/>
    <p:sldId id="267" r:id="rId10"/>
    <p:sldId id="268" r:id="rId11"/>
    <p:sldId id="272" r:id="rId12"/>
    <p:sldId id="276" r:id="rId13"/>
    <p:sldId id="262" r:id="rId14"/>
    <p:sldId id="279" r:id="rId15"/>
    <p:sldId id="263" r:id="rId16"/>
    <p:sldId id="261" r:id="rId17"/>
    <p:sldId id="269" r:id="rId18"/>
    <p:sldId id="270" r:id="rId19"/>
    <p:sldId id="274" r:id="rId20"/>
    <p:sldId id="271" r:id="rId21"/>
    <p:sldId id="273" r:id="rId22"/>
    <p:sldId id="275" r:id="rId23"/>
    <p:sldId id="278" r:id="rId24"/>
    <p:sldId id="280" r:id="rId25"/>
    <p:sldId id="282" r:id="rId26"/>
    <p:sldId id="281" r:id="rId27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669900"/>
    <a:srgbClr val="008000"/>
    <a:srgbClr val="002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53FABF6-CA02-4D34-B826-1A1F6E1D27D4}" type="datetimeFigureOut">
              <a:rPr lang="pl-PL"/>
              <a:pPr>
                <a:defRPr/>
              </a:pPr>
              <a:t>2013-03-27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EE0BB2-5686-4F71-93D0-24805BFB69E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1587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24966-3BA6-45A2-8F51-94BBCFC1977E}" type="datetimeFigureOut">
              <a:rPr lang="pl-PL"/>
              <a:pPr>
                <a:defRPr/>
              </a:pPr>
              <a:t>2013-03-27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3FE7D-4878-4FBE-880B-9F5BBADF6A57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64164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FE89C-22D2-4E7A-A018-8A33DB7F53F4}" type="datetimeFigureOut">
              <a:rPr lang="pl-PL"/>
              <a:pPr>
                <a:defRPr/>
              </a:pPr>
              <a:t>2013-03-27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42666-623F-42BA-A621-736065B60939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1554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9AF35-E4A6-4A5B-8A17-45719BC82040}" type="datetimeFigureOut">
              <a:rPr lang="pl-PL"/>
              <a:pPr>
                <a:defRPr/>
              </a:pPr>
              <a:t>2013-03-27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F6A23-9421-4518-9630-AFF90FCF965A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12679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54143-EC9C-48B5-9A72-F171E7CEA386}" type="datetimeFigureOut">
              <a:rPr lang="pl-PL"/>
              <a:pPr>
                <a:defRPr/>
              </a:pPr>
              <a:t>2013-03-27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77B48-708C-45C4-B1E1-DAAFDC94692A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7543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71945-F7B9-4052-A5A7-5D72B1AE613E}" type="datetimeFigureOut">
              <a:rPr lang="pl-PL"/>
              <a:pPr>
                <a:defRPr/>
              </a:pPr>
              <a:t>2013-03-27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7658F-3C37-4CDD-82E6-EB9280EDA66D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4417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1F0EF-6427-4952-9367-2907080D0BAC}" type="datetimeFigureOut">
              <a:rPr lang="pl-PL"/>
              <a:pPr>
                <a:defRPr/>
              </a:pPr>
              <a:t>2013-03-27</a:t>
            </a:fld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22983-BF61-4A87-A02F-336A6E7162FE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21108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D7E3B-77E6-4457-A3BC-84843828036E}" type="datetimeFigureOut">
              <a:rPr lang="pl-PL"/>
              <a:pPr>
                <a:defRPr/>
              </a:pPr>
              <a:t>2013-03-27</a:t>
            </a:fld>
            <a:endParaRPr lang="pl-PL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C770B-681D-40AE-82F1-5066919CF4BD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67856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4B83A-2699-467C-B300-98A700ABB62B}" type="datetimeFigureOut">
              <a:rPr lang="pl-PL"/>
              <a:pPr>
                <a:defRPr/>
              </a:pPr>
              <a:t>2013-03-27</a:t>
            </a:fld>
            <a:endParaRPr lang="pl-PL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301B8-B027-43B7-9B8B-F352C41511A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1006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26344-FC9E-4227-B1BD-F35F97E0041B}" type="datetimeFigureOut">
              <a:rPr lang="pl-PL"/>
              <a:pPr>
                <a:defRPr/>
              </a:pPr>
              <a:t>2013-03-27</a:t>
            </a:fld>
            <a:endParaRPr lang="pl-PL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92630-B661-46BC-A28A-E3652EF4C8BD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65818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35689-1B63-49E6-A073-376E17626F72}" type="datetimeFigureOut">
              <a:rPr lang="pl-PL"/>
              <a:pPr>
                <a:defRPr/>
              </a:pPr>
              <a:t>2013-03-27</a:t>
            </a:fld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96AF9-0289-402F-8558-F6707564AF5B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3885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59118-797D-4771-8DC7-440FC117A840}" type="datetimeFigureOut">
              <a:rPr lang="pl-PL"/>
              <a:pPr>
                <a:defRPr/>
              </a:pPr>
              <a:t>2013-03-27</a:t>
            </a:fld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535D8-7FA9-4BE1-863C-140D7A4D0D92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17318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EA3C61-4511-4A58-800B-7CAE0D5D6501}" type="datetimeFigureOut">
              <a:rPr lang="pl-PL"/>
              <a:pPr>
                <a:defRPr/>
              </a:pPr>
              <a:t>2013-03-27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CB0DB7-7389-4AD0-9E78-4F306A1D8F2E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3.jpeg"/><Relationship Id="rId7" Type="http://schemas.microsoft.com/office/2007/relationships/hdphoto" Target="../media/hdphoto2.wdp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11" Type="http://schemas.openxmlformats.org/officeDocument/2006/relationships/image" Target="../media/image59.jpeg"/><Relationship Id="rId5" Type="http://schemas.microsoft.com/office/2007/relationships/hdphoto" Target="../media/hdphoto1.wdp"/><Relationship Id="rId10" Type="http://schemas.openxmlformats.org/officeDocument/2006/relationships/image" Target="../media/image58.jpeg"/><Relationship Id="rId4" Type="http://schemas.openxmlformats.org/officeDocument/2006/relationships/image" Target="../media/image54.jpeg"/><Relationship Id="rId9" Type="http://schemas.openxmlformats.org/officeDocument/2006/relationships/image" Target="../media/image57.jpe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61.jpeg"/><Relationship Id="rId7" Type="http://schemas.openxmlformats.org/officeDocument/2006/relationships/image" Target="../media/image6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62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4213" y="1268413"/>
            <a:ext cx="7772400" cy="1470025"/>
          </a:xfrm>
        </p:spPr>
        <p:txBody>
          <a:bodyPr/>
          <a:lstStyle/>
          <a:p>
            <a:pPr eaLnBrk="1" hangingPunct="1"/>
            <a:r>
              <a:rPr lang="pl-PL" sz="6600" smtClean="0">
                <a:solidFill>
                  <a:srgbClr val="669900"/>
                </a:solidFill>
                <a:latin typeface="Snap ITC" pitchFamily="82" charset="0"/>
              </a:rPr>
              <a:t>EKOROZWÓJ</a:t>
            </a:r>
            <a:r>
              <a:rPr lang="pl-PL" sz="6000" smtClean="0">
                <a:solidFill>
                  <a:srgbClr val="008000"/>
                </a:solidFill>
                <a:latin typeface="Arial Black" pitchFamily="34" charset="0"/>
              </a:rPr>
              <a:t/>
            </a:r>
            <a:br>
              <a:rPr lang="pl-PL" sz="6000" smtClean="0">
                <a:solidFill>
                  <a:srgbClr val="008000"/>
                </a:solidFill>
                <a:latin typeface="Arial Black" pitchFamily="34" charset="0"/>
              </a:rPr>
            </a:br>
            <a:r>
              <a:rPr lang="pl-PL" sz="6000" smtClean="0">
                <a:solidFill>
                  <a:srgbClr val="008000"/>
                </a:solidFill>
                <a:latin typeface="Arial Black" pitchFamily="34" charset="0"/>
              </a:rPr>
              <a:t>-wysiłek dający korzyści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3425825"/>
            <a:ext cx="3768725" cy="2368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D:\zdjęcia\PhantasiaLand 30.04-03.03.2011\IMG_7486.CR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368107"/>
            <a:ext cx="3591748" cy="23914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>
                <a:solidFill>
                  <a:srgbClr val="669900"/>
                </a:solidFill>
              </a:rPr>
              <a:t>Coroczne sprzątanie świata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3100" dirty="0" smtClean="0"/>
              <a:t>W naszej wsi organizujemy sprzątanie pobliskich wiosek i przydrożnych rowów. Dzięki temu nasza </a:t>
            </a:r>
            <a:r>
              <a:rPr lang="pl-PL" sz="3100" dirty="0"/>
              <a:t>o</a:t>
            </a:r>
            <a:r>
              <a:rPr lang="pl-PL" sz="3100" dirty="0" smtClean="0"/>
              <a:t>kolica jest czysta i zadbana.</a:t>
            </a:r>
            <a:endParaRPr lang="pl-PL" sz="3100" dirty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819275"/>
            <a:ext cx="2951162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13" y="4065588"/>
            <a:ext cx="3527425" cy="264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1835150"/>
            <a:ext cx="3887787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4065588"/>
            <a:ext cx="4437063" cy="249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ole tekstowe 3"/>
          <p:cNvSpPr txBox="1">
            <a:spLocks noChangeArrowheads="1"/>
          </p:cNvSpPr>
          <p:nvPr/>
        </p:nvSpPr>
        <p:spPr bwMode="auto">
          <a:xfrm>
            <a:off x="1116013" y="0"/>
            <a:ext cx="6769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pl-PL" sz="3600" b="1">
                <a:solidFill>
                  <a:srgbClr val="669900"/>
                </a:solidFill>
              </a:rPr>
              <a:t>Ochrona środowiska</a:t>
            </a:r>
          </a:p>
        </p:txBody>
      </p:sp>
      <p:sp>
        <p:nvSpPr>
          <p:cNvPr id="12291" name="pole tekstowe 4"/>
          <p:cNvSpPr txBox="1">
            <a:spLocks noChangeArrowheads="1"/>
          </p:cNvSpPr>
          <p:nvPr/>
        </p:nvSpPr>
        <p:spPr bwMode="auto">
          <a:xfrm>
            <a:off x="101600" y="541338"/>
            <a:ext cx="89296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pl-PL" b="1">
                <a:solidFill>
                  <a:srgbClr val="003300"/>
                </a:solidFill>
              </a:rPr>
              <a:t>Wiemy, że środowisko w którym żyjemy jest dla nas bardzo ważne oraz chcemy aby było ono jak najlepsze dla mieszkańców aby wyrzucali śmieci do śmietników zamiast do lasów. Na ten temat przeprowadziłyśmy rozmowę z Panem Mariuszem Laska, który zajmuje się ochroną środowiska w naszej gminie.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655785"/>
            <a:ext cx="3390913" cy="3645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3" name="pole tekstowe 2"/>
          <p:cNvSpPr txBox="1">
            <a:spLocks noChangeArrowheads="1"/>
          </p:cNvSpPr>
          <p:nvPr/>
        </p:nvSpPr>
        <p:spPr bwMode="auto">
          <a:xfrm>
            <a:off x="3779838" y="1755775"/>
            <a:ext cx="5049837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l-PL" sz="1600" b="1"/>
              <a:t>Co sądzi pan o „USTAWIE ŚMIECIOWEJ”? Czy według Pana ta ustawa to dobre rozwiązanie aby zachęcić mieszkańców naszej gminy do recyklingu?</a:t>
            </a:r>
          </a:p>
          <a:p>
            <a:pPr eaLnBrk="1" hangingPunct="1"/>
            <a:r>
              <a:rPr lang="pl-PL"/>
              <a:t>Stawki nakładane przez gminę zmuszą mieszkańców do segregacji śmieci. Opłaty będą nakładane w zależności od wielkości gospodarstwa oraz od liczby mieszkańców. Gmina zmusi obywateli, poprzez większe opłaty osobom, które nie będą segregowały odpadów.</a:t>
            </a:r>
          </a:p>
          <a:p>
            <a:pPr eaLnBrk="1" hangingPunct="1"/>
            <a:r>
              <a:rPr lang="pl-PL" sz="1600" b="1"/>
              <a:t>Jeszcze do niedawna w większych miejscowościach znajdowały się kontenery do segregacji śmieci, dlaczego zostały one zlikwidowane?</a:t>
            </a:r>
          </a:p>
          <a:p>
            <a:pPr eaLnBrk="1" hangingPunct="1"/>
            <a:r>
              <a:rPr lang="pl-PL"/>
              <a:t>Nie ma ich, ponieważ mieszkańcy nie segregowali ich prawidłowo-trafiało do nich wszystko. Odpady nie były segregowane. Zlikwidowane je, ale wprowadzono selektywną segregację śmieci w gospodarstwach domowych-do której mieszkańcy muszą się dostosować.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860" y="5301208"/>
            <a:ext cx="2088232" cy="1566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/>
        </p:blipFill>
        <p:spPr bwMode="auto">
          <a:xfrm>
            <a:off x="125413" y="915988"/>
            <a:ext cx="2617787" cy="5543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9888" y="915988"/>
            <a:ext cx="6069012" cy="425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pole tekstowe 3"/>
          <p:cNvSpPr txBox="1">
            <a:spLocks noChangeArrowheads="1"/>
          </p:cNvSpPr>
          <p:nvPr/>
        </p:nvSpPr>
        <p:spPr bwMode="auto">
          <a:xfrm>
            <a:off x="539750" y="115888"/>
            <a:ext cx="82089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pl-PL" sz="3600" b="1">
                <a:solidFill>
                  <a:srgbClr val="008000"/>
                </a:solidFill>
              </a:rPr>
              <a:t>Ulotka naszej gminy-rady na odpady…</a:t>
            </a:r>
          </a:p>
        </p:txBody>
      </p:sp>
      <p:sp>
        <p:nvSpPr>
          <p:cNvPr id="13317" name="pole tekstowe 1"/>
          <p:cNvSpPr txBox="1">
            <a:spLocks noChangeArrowheads="1"/>
          </p:cNvSpPr>
          <p:nvPr/>
        </p:nvSpPr>
        <p:spPr bwMode="auto">
          <a:xfrm>
            <a:off x="2909888" y="5373688"/>
            <a:ext cx="60690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pl-PL" sz="2400" b="1"/>
              <a:t>EKOLOGIĘ TRZEBA PRZEŁOŻYĆ NA CZYNY-PRODUKOWAĆ MNIEJ ŚMIECI,OSZCZĘDZAĆ WODĘ TO NASZ STYL ŻYCIA.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b="1" smtClean="0">
                <a:solidFill>
                  <a:srgbClr val="669900"/>
                </a:solidFill>
              </a:rPr>
              <a:t>Podatek śmieciowy</a:t>
            </a:r>
          </a:p>
        </p:txBody>
      </p:sp>
      <p:sp>
        <p:nvSpPr>
          <p:cNvPr id="14339" name="Prostokąt 3"/>
          <p:cNvSpPr>
            <a:spLocks noChangeArrowheads="1"/>
          </p:cNvSpPr>
          <p:nvPr/>
        </p:nvSpPr>
        <p:spPr bwMode="auto">
          <a:xfrm>
            <a:off x="31750" y="1196975"/>
            <a:ext cx="893286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b="1"/>
              <a:t>W naszej gminie  gminie Sierakowice samotna osoba za śmieci segregowane zapłaci 15 zł miesięcznie zaś 6 osobowa rodzina 54 zł. Radni uchwalili właśnie stawki. Jest to opłata ryczałtowa, a jej wysokość będzie zależała od liczby osób w gospodarstwie domowym.</a:t>
            </a:r>
          </a:p>
        </p:txBody>
      </p:sp>
      <p:sp>
        <p:nvSpPr>
          <p:cNvPr id="14340" name="Prostokąt 4"/>
          <p:cNvSpPr>
            <a:spLocks noChangeArrowheads="1"/>
          </p:cNvSpPr>
          <p:nvPr/>
        </p:nvSpPr>
        <p:spPr bwMode="auto">
          <a:xfrm>
            <a:off x="250825" y="2130425"/>
            <a:ext cx="4572000" cy="437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sz="1600"/>
              <a:t>Zgodnie z ustalonymi stawkami w gminie Sierakowice miesięczny ryczałt za śmieci segregowane wyniesie:</a:t>
            </a:r>
          </a:p>
          <a:p>
            <a:r>
              <a:rPr lang="pl-PL" sz="1600"/>
              <a:t>gospodarstwo 1 osobowe – 15 zł</a:t>
            </a:r>
          </a:p>
          <a:p>
            <a:r>
              <a:rPr lang="pl-PL" sz="1600"/>
              <a:t>gospodarstwo 2 osobowe – 28 zł</a:t>
            </a:r>
          </a:p>
          <a:p>
            <a:r>
              <a:rPr lang="pl-PL" sz="1600"/>
              <a:t>gospodarstwo 3 osobowe – 38 zł</a:t>
            </a:r>
          </a:p>
          <a:p>
            <a:r>
              <a:rPr lang="pl-PL" sz="1600"/>
              <a:t>gospodarstwo 4 osobowe – 44 zł</a:t>
            </a:r>
          </a:p>
          <a:p>
            <a:r>
              <a:rPr lang="pl-PL" sz="1600"/>
              <a:t>gospodarstwo 5 osobowe – 49 zł</a:t>
            </a:r>
          </a:p>
          <a:p>
            <a:r>
              <a:rPr lang="pl-PL" sz="1600"/>
              <a:t>gospodarstwo 6 osobowe i większe – 54 zł</a:t>
            </a:r>
          </a:p>
          <a:p>
            <a:endParaRPr lang="pl-PL" sz="1600"/>
          </a:p>
          <a:p>
            <a:r>
              <a:rPr lang="pl-PL" sz="1600"/>
              <a:t>Opłata za śmieci niesegregowane jest odpowiednio wyższa i wynosi:</a:t>
            </a:r>
          </a:p>
          <a:p>
            <a:r>
              <a:rPr lang="pl-PL" sz="1600"/>
              <a:t>gospodarstwo 1 osobowe – 22,5 zł</a:t>
            </a:r>
          </a:p>
          <a:p>
            <a:r>
              <a:rPr lang="pl-PL" sz="1600"/>
              <a:t>gospodarstwo 2 osobowe – 42 zł</a:t>
            </a:r>
          </a:p>
          <a:p>
            <a:r>
              <a:rPr lang="pl-PL" sz="1600"/>
              <a:t>gospodarstwo 3 osobowe – 57 zł</a:t>
            </a:r>
          </a:p>
          <a:p>
            <a:r>
              <a:rPr lang="pl-PL" sz="1600"/>
              <a:t>gospodarstwo 4 osobowe – 66 zł</a:t>
            </a:r>
          </a:p>
          <a:p>
            <a:r>
              <a:rPr lang="pl-PL" sz="1600"/>
              <a:t>gospodarstwo 5 osobowe – 73,5 zł</a:t>
            </a:r>
          </a:p>
          <a:p>
            <a:r>
              <a:rPr lang="pl-PL" sz="1600"/>
              <a:t>gospodarstwo 6 osobowe i większe – 81 zł</a:t>
            </a: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2841625"/>
            <a:ext cx="4321175" cy="270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/>
          </p:nvPr>
        </p:nvSpPr>
        <p:spPr>
          <a:xfrm>
            <a:off x="493713" y="115888"/>
            <a:ext cx="8229600" cy="1143000"/>
          </a:xfrm>
        </p:spPr>
        <p:txBody>
          <a:bodyPr/>
          <a:lstStyle/>
          <a:p>
            <a:pPr eaLnBrk="1" hangingPunct="1"/>
            <a:r>
              <a:rPr lang="pl-PL" sz="4800" b="1" smtClean="0">
                <a:solidFill>
                  <a:srgbClr val="669900"/>
                </a:solidFill>
              </a:rPr>
              <a:t>Kanalizacja w naszej gminie…</a:t>
            </a:r>
          </a:p>
        </p:txBody>
      </p:sp>
      <p:sp>
        <p:nvSpPr>
          <p:cNvPr id="15363" name="Prostokąt 3"/>
          <p:cNvSpPr>
            <a:spLocks noChangeArrowheads="1"/>
          </p:cNvSpPr>
          <p:nvPr/>
        </p:nvSpPr>
        <p:spPr bwMode="auto">
          <a:xfrm>
            <a:off x="250825" y="1166813"/>
            <a:ext cx="87137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b="1"/>
              <a:t>Główną przesłanką do realizacji przedmiotowego projektu inwestycyjnego jest potrzeba ochrony potencjału przyrodniczego aglomeracji Sierakowice, w tym licznych Obszarów Natura 2000. Głównym celem inwestycji jest powstrzymanie przed dalszą degradacją wód powierzchniowych i podziemnych oraz poprawa warunków życia i zdrowia mieszkańców i turystów. Równie ważnym argumentem jest także spełnienie wymagań prawnych w zakresie zagospodarowania ścieków. Realizacja niniejszego projektu jest jednym z najważniejszych zadań, jakie obie gminy wyznaczyły sobie do realizacji w najbliższym czasie.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3" y="3475167"/>
            <a:ext cx="4248472" cy="3186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88" y="3475038"/>
            <a:ext cx="4214812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125538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>
                <a:solidFill>
                  <a:srgbClr val="008000"/>
                </a:solidFill>
              </a:rPr>
              <a:t>Makulatura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2700" b="1" dirty="0" smtClean="0"/>
              <a:t>W naszej okolicy znajduje się punkt w którym można oddać makulaturę. Dzięki temu papier zostaje oddany do recyklingu a przydrożne lasy są pozbawione odpadów.</a:t>
            </a:r>
            <a:endParaRPr lang="pl-PL" sz="2700" b="1" dirty="0"/>
          </a:p>
        </p:txBody>
      </p:sp>
      <p:sp>
        <p:nvSpPr>
          <p:cNvPr id="16387" name="Prostokąt 2"/>
          <p:cNvSpPr>
            <a:spLocks noChangeArrowheads="1"/>
          </p:cNvSpPr>
          <p:nvPr/>
        </p:nvSpPr>
        <p:spPr bwMode="auto">
          <a:xfrm>
            <a:off x="0" y="2565400"/>
            <a:ext cx="91440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l-PL" sz="4000" b="1">
                <a:solidFill>
                  <a:srgbClr val="008000"/>
                </a:solidFill>
              </a:rPr>
              <a:t>Zbiórka aluminium</a:t>
            </a:r>
          </a:p>
          <a:p>
            <a:pPr algn="ctr"/>
            <a:r>
              <a:rPr lang="pl-PL" sz="2000" b="1"/>
              <a:t>Puszki aluminiowe możemy również oddać w miejsce,</a:t>
            </a:r>
          </a:p>
          <a:p>
            <a:pPr algn="ctr"/>
            <a:r>
              <a:rPr lang="pl-PL" sz="2000" b="1"/>
              <a:t>gdzie nie będą one zanieczyszczać środowiska naturalnego.</a:t>
            </a:r>
          </a:p>
          <a:p>
            <a:pPr algn="ctr"/>
            <a:r>
              <a:rPr lang="pl-PL" sz="2000" b="1"/>
              <a:t>Nasza szkoła również prowadzić akcję zbieraniu puszek aluminiowych.</a:t>
            </a:r>
            <a:endParaRPr lang="pl-PL" sz="200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4132263"/>
            <a:ext cx="4870450" cy="272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7938"/>
            <a:ext cx="1816100" cy="1571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750" y="134143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4900" b="1" dirty="0" smtClean="0">
                <a:solidFill>
                  <a:srgbClr val="669900"/>
                </a:solidFill>
              </a:rPr>
              <a:t>Odnawialne źródła energii…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700" b="1" dirty="0" smtClean="0"/>
              <a:t>Na szkolnej przerwie wraz z kolegami i koleżankami przeprowadziłyśmy pogadanki na temat odnawialnych źródeł energii. Skupiliśmy uwagę na ich wykorzystaniu oraz źródeł z których one pochodzą. Aby podsumować nasze spotkanie każdemu z uczestników wręczyliśmy ulotkę na ten temat.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051120"/>
            <a:ext cx="4176464" cy="3132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9754" y="3051120"/>
            <a:ext cx="4194212" cy="3145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/>
          <p:cNvSpPr>
            <a:spLocks noGrp="1"/>
          </p:cNvSpPr>
          <p:nvPr>
            <p:ph type="title"/>
          </p:nvPr>
        </p:nvSpPr>
        <p:spPr>
          <a:xfrm>
            <a:off x="503238" y="-242888"/>
            <a:ext cx="8229600" cy="1143001"/>
          </a:xfrm>
        </p:spPr>
        <p:txBody>
          <a:bodyPr/>
          <a:lstStyle/>
          <a:p>
            <a:pPr eaLnBrk="1" hangingPunct="1"/>
            <a:r>
              <a:rPr lang="pl-PL" b="1" smtClean="0">
                <a:solidFill>
                  <a:srgbClr val="669900"/>
                </a:solidFill>
              </a:rPr>
              <a:t>Wiatrak źródłem energii…</a:t>
            </a:r>
          </a:p>
        </p:txBody>
      </p:sp>
      <p:sp>
        <p:nvSpPr>
          <p:cNvPr id="18435" name="pole tekstowe 3"/>
          <p:cNvSpPr txBox="1">
            <a:spLocks noChangeArrowheads="1"/>
          </p:cNvSpPr>
          <p:nvPr/>
        </p:nvSpPr>
        <p:spPr bwMode="auto">
          <a:xfrm>
            <a:off x="179388" y="617538"/>
            <a:ext cx="8829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pl-PL" b="1"/>
              <a:t>Przeprowadziłyśmy wywiad z posiadaczami wiatraku  dającego  energię cieplną.</a:t>
            </a:r>
          </a:p>
        </p:txBody>
      </p:sp>
      <p:sp>
        <p:nvSpPr>
          <p:cNvPr id="18436" name="Prostokąt 2"/>
          <p:cNvSpPr>
            <a:spLocks noChangeArrowheads="1"/>
          </p:cNvSpPr>
          <p:nvPr/>
        </p:nvSpPr>
        <p:spPr bwMode="auto">
          <a:xfrm>
            <a:off x="152400" y="950913"/>
            <a:ext cx="8856663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sz="2000" b="1">
                <a:solidFill>
                  <a:srgbClr val="002E00"/>
                </a:solidFill>
              </a:rPr>
              <a:t>1)Dlaczego zdecydowali się państwo na wiatrak?</a:t>
            </a:r>
          </a:p>
          <a:p>
            <a:r>
              <a:rPr lang="pl-PL"/>
              <a:t>   Na wiatrak zdecydowaliśmy się z dwóch powodów: po pierwsze to hobby męża, a po   </a:t>
            </a:r>
          </a:p>
          <a:p>
            <a:r>
              <a:rPr lang="pl-PL"/>
              <a:t>   drugie, że jest to pożyteczne ekologiczne urządzenie, które zmienia energię kinetyczną  </a:t>
            </a:r>
          </a:p>
          <a:p>
            <a:r>
              <a:rPr lang="pl-PL"/>
              <a:t>   wiatru w energię elektryczną.</a:t>
            </a:r>
          </a:p>
        </p:txBody>
      </p:sp>
      <p:sp>
        <p:nvSpPr>
          <p:cNvPr id="18437" name="Prostokąt 4"/>
          <p:cNvSpPr>
            <a:spLocks noChangeArrowheads="1"/>
          </p:cNvSpPr>
          <p:nvPr/>
        </p:nvSpPr>
        <p:spPr bwMode="auto">
          <a:xfrm>
            <a:off x="539750" y="2124075"/>
            <a:ext cx="8856663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sz="2000" b="1">
                <a:solidFill>
                  <a:srgbClr val="003300"/>
                </a:solidFill>
              </a:rPr>
              <a:t>2)Jakie korzyści czerpiecie państwo z posiadania wiatraku?</a:t>
            </a:r>
          </a:p>
          <a:p>
            <a:r>
              <a:rPr lang="pl-PL"/>
              <a:t>   To niewielkie urządzenie, które stoi na naszej działce produkuje nam darmową energię  </a:t>
            </a:r>
          </a:p>
          <a:p>
            <a:r>
              <a:rPr lang="pl-PL"/>
              <a:t>   elektryczną podgrzewając ciepłą wodę, która jest zawsze i w każdej chwili w zasięgu ręki,        </a:t>
            </a:r>
          </a:p>
          <a:p>
            <a:r>
              <a:rPr lang="pl-PL"/>
              <a:t>   a także przynosi oszczędności w budżecie domowym.</a:t>
            </a:r>
          </a:p>
        </p:txBody>
      </p:sp>
      <p:sp>
        <p:nvSpPr>
          <p:cNvPr id="18438" name="Prostokąt 5"/>
          <p:cNvSpPr>
            <a:spLocks noChangeArrowheads="1"/>
          </p:cNvSpPr>
          <p:nvPr/>
        </p:nvSpPr>
        <p:spPr bwMode="auto">
          <a:xfrm>
            <a:off x="28575" y="3222625"/>
            <a:ext cx="88296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sz="2000" b="1">
                <a:solidFill>
                  <a:srgbClr val="003300"/>
                </a:solidFill>
              </a:rPr>
              <a:t>3)Czy gmina jest otwarta na dofinansowania tego typu inwestycji?</a:t>
            </a:r>
          </a:p>
          <a:p>
            <a:r>
              <a:rPr lang="pl-PL"/>
              <a:t>   Nie wiemy a nawet nigdy się nie pytaliśmy czy nasza gmina posiada fundusze na małe  </a:t>
            </a:r>
          </a:p>
          <a:p>
            <a:r>
              <a:rPr lang="pl-PL"/>
              <a:t>   wiatrowe elektrownie przydomowe. Chociaż warto to sprawdzić…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450" y="4076433"/>
            <a:ext cx="4054593" cy="2703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4176713"/>
            <a:ext cx="2627313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54" y="3789040"/>
            <a:ext cx="432048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9034" y="3071008"/>
            <a:ext cx="4788024" cy="3192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0" name="Prostokąt 6"/>
          <p:cNvSpPr>
            <a:spLocks noChangeArrowheads="1"/>
          </p:cNvSpPr>
          <p:nvPr/>
        </p:nvSpPr>
        <p:spPr bwMode="auto">
          <a:xfrm>
            <a:off x="53975" y="115888"/>
            <a:ext cx="8956675" cy="3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sz="2000" b="1">
                <a:solidFill>
                  <a:srgbClr val="003300"/>
                </a:solidFill>
              </a:rPr>
              <a:t>4)Dzięki takim inwestycjom bierzecie państwo udział w ekorozwoju, czy jesteście z tego zadowoleni? Dlaczego?</a:t>
            </a:r>
          </a:p>
          <a:p>
            <a:r>
              <a:rPr lang="pl-PL"/>
              <a:t>Można powiedzieć, że energetyka wiatrowa to technologia przyjazna środowisku, dlatego  że:</a:t>
            </a:r>
          </a:p>
          <a:p>
            <a:r>
              <a:rPr lang="pl-PL"/>
              <a:t>-wiatr stanowi niewyczerpalne źródło energii, a jego wykorzystanie pozwala na ograniczenie  zużycia zasobów paliw kopalnych</a:t>
            </a:r>
          </a:p>
          <a:p>
            <a:r>
              <a:rPr lang="pl-PL"/>
              <a:t>-turbiny wiatrowe podczas pracy nie powodują emisji do atmosfery  szkodliwych zanieczyszczeń </a:t>
            </a:r>
          </a:p>
          <a:p>
            <a:r>
              <a:rPr lang="pl-PL"/>
              <a:t>-energetyka wiatrowa nie ma wpływu na degradację gleb i zanieczyszczeń wód. </a:t>
            </a:r>
          </a:p>
          <a:p>
            <a:r>
              <a:rPr lang="pl-PL"/>
              <a:t>Jesteśmy zadowoleni, że posiadamy mała elektrownię wiatrową i tym samym bierzemy udział w ekorozwoju aktywnie chroniąc środowisko naturalne. Propagujemy  zachowania przyjazne  dla środowiska i budujemy swój pozytywny wizerunek.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4900" b="1" dirty="0" smtClean="0">
                <a:solidFill>
                  <a:srgbClr val="669900"/>
                </a:solidFill>
              </a:rPr>
              <a:t>Solary słoneczne, kolejne źródło</a:t>
            </a:r>
            <a:br>
              <a:rPr lang="pl-PL" sz="4900" b="1" dirty="0" smtClean="0">
                <a:solidFill>
                  <a:srgbClr val="669900"/>
                </a:solidFill>
              </a:rPr>
            </a:br>
            <a:r>
              <a:rPr lang="pl-PL" sz="4900" b="1" dirty="0" smtClean="0">
                <a:solidFill>
                  <a:srgbClr val="669900"/>
                </a:solidFill>
              </a:rPr>
              <a:t>przynoszące korzyść…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2700" b="1" dirty="0" smtClean="0"/>
              <a:t>W naszej okolicy wiele rodzin decyduje się na solary, ponieważ dzięki nim mają w mieszkaniu ciepła wodę. Dzięki temu rozwija się ekorozwój na kryteriach ekologicznych.</a:t>
            </a:r>
            <a:endParaRPr lang="pl-PL" sz="27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460694"/>
            <a:ext cx="3347864" cy="2510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4508" y="3460694"/>
            <a:ext cx="3119492" cy="2468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5368" y="4548193"/>
            <a:ext cx="2555776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5368" y="2631361"/>
            <a:ext cx="2555776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rostokąt 3"/>
          <p:cNvSpPr>
            <a:spLocks noChangeArrowheads="1"/>
          </p:cNvSpPr>
          <p:nvPr/>
        </p:nvSpPr>
        <p:spPr bwMode="auto">
          <a:xfrm>
            <a:off x="250825" y="1050925"/>
            <a:ext cx="88931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l-PL" b="1">
                <a:solidFill>
                  <a:srgbClr val="008000"/>
                </a:solidFill>
              </a:rPr>
              <a:t>EKOROZWOJEM </a:t>
            </a:r>
            <a:r>
              <a:rPr lang="pl-PL" b="1"/>
              <a:t>nazywamy rozwój społeczno-gospodarczy oparty na kryteriach ekologicznych. Rozwój gospodarczy oparty na eksploatacji zasobów odnawialnych (energia słoneczna, wiatr, rośliny uprawne, zwierzęta hodowlane itp.). Nie powoduje szkód w środowisku, uwzględnia uwarunkowania przyrodnicze i chroni podstawowe procesy ekologiczne. Celem ekorozwoju jest dążenie do zachowania równowagi ekologicznej w ekosystemach.</a:t>
            </a:r>
          </a:p>
        </p:txBody>
      </p:sp>
      <p:sp>
        <p:nvSpPr>
          <p:cNvPr id="3075" name="pole tekstowe 1"/>
          <p:cNvSpPr txBox="1">
            <a:spLocks noChangeArrowheads="1"/>
          </p:cNvSpPr>
          <p:nvPr/>
        </p:nvSpPr>
        <p:spPr bwMode="auto">
          <a:xfrm>
            <a:off x="1692275" y="257175"/>
            <a:ext cx="603091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pl-PL" sz="4400" b="1">
                <a:solidFill>
                  <a:srgbClr val="669900"/>
                </a:solidFill>
              </a:rPr>
              <a:t>Zacznijmy od podstaw: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5706" y="3539153"/>
            <a:ext cx="4070490" cy="33215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ole tekstowe 3"/>
          <p:cNvSpPr txBox="1">
            <a:spLocks noChangeArrowheads="1"/>
          </p:cNvSpPr>
          <p:nvPr/>
        </p:nvSpPr>
        <p:spPr bwMode="auto">
          <a:xfrm>
            <a:off x="38100" y="233363"/>
            <a:ext cx="9167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l-PL" sz="3200" b="1" i="1">
                <a:solidFill>
                  <a:srgbClr val="669900"/>
                </a:solidFill>
              </a:rPr>
              <a:t>Happening poświęcony czystości i oszczędności wody</a:t>
            </a:r>
          </a:p>
        </p:txBody>
      </p:sp>
      <p:sp>
        <p:nvSpPr>
          <p:cNvPr id="21507" name="Prostokąt 5"/>
          <p:cNvSpPr>
            <a:spLocks noChangeArrowheads="1"/>
          </p:cNvSpPr>
          <p:nvPr/>
        </p:nvSpPr>
        <p:spPr bwMode="auto">
          <a:xfrm>
            <a:off x="719138" y="842963"/>
            <a:ext cx="7920037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l-PL" b="1"/>
              <a:t>Gimnazjaliści ubrani w kolory wody z barwnymi transparentami wykonanymi z różnych surowców wtórnych, zachęcali mieszkańców do oszczędności i czystości wody. Natomiast uczniowie szkoły podstawowej propagowali ochronę i czystość lasów. </a:t>
            </a:r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pPr algn="ctr"/>
            <a:endParaRPr lang="pl-PL" sz="2400" b="1"/>
          </a:p>
          <a:p>
            <a:pPr algn="ctr"/>
            <a:r>
              <a:rPr lang="pl-PL" sz="2400" b="1"/>
              <a:t> Młodzież wykazała się bardzo dużym zainteresowaniem i kreatywnością w przygotowywaniu ciekawych i pomysłowych haseł i transparentów.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" y="2325688"/>
            <a:ext cx="4032250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1213" y="2325688"/>
            <a:ext cx="4032250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rostokąt 3"/>
          <p:cNvSpPr>
            <a:spLocks noChangeArrowheads="1"/>
          </p:cNvSpPr>
          <p:nvPr/>
        </p:nvSpPr>
        <p:spPr bwMode="auto">
          <a:xfrm>
            <a:off x="312738" y="2565400"/>
            <a:ext cx="84978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sz="2800" b="1"/>
              <a:t>Dodatkowym przedsięwzięciem było posadzenie drzew wokół szkoły przez uczniów  gimnazjum. Sadzonki drzew przekazało w darowiźnie Nadleśnictwo Kartuzy, dzięki zaangażowaniu państwa K.K. Sieniek.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2538" y="152400"/>
            <a:ext cx="3309937" cy="248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9800" y="141288"/>
            <a:ext cx="2613025" cy="249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75" y="4348163"/>
            <a:ext cx="3284538" cy="246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ytuł 1"/>
          <p:cNvSpPr>
            <a:spLocks noGrp="1"/>
          </p:cNvSpPr>
          <p:nvPr>
            <p:ph type="title"/>
          </p:nvPr>
        </p:nvSpPr>
        <p:spPr>
          <a:xfrm>
            <a:off x="2360613" y="403225"/>
            <a:ext cx="8229600" cy="1143000"/>
          </a:xfrm>
        </p:spPr>
        <p:txBody>
          <a:bodyPr/>
          <a:lstStyle/>
          <a:p>
            <a:pPr eaLnBrk="1" hangingPunct="1"/>
            <a:r>
              <a:rPr lang="pl-PL" sz="4800" b="1" smtClean="0">
                <a:solidFill>
                  <a:srgbClr val="669900"/>
                </a:solidFill>
                <a:latin typeface="Berlin Sans FB" pitchFamily="34" charset="0"/>
              </a:rPr>
              <a:t>Zbiórka baterii…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429000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108" y="548680"/>
            <a:ext cx="3528392" cy="2635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7" name="pole tekstowe 2"/>
          <p:cNvSpPr txBox="1">
            <a:spLocks noChangeArrowheads="1"/>
          </p:cNvSpPr>
          <p:nvPr/>
        </p:nvSpPr>
        <p:spPr bwMode="auto">
          <a:xfrm>
            <a:off x="3913188" y="1557338"/>
            <a:ext cx="5122862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pl-PL" sz="2800" b="1"/>
              <a:t>Nasza szkoła organizuje zbiórkę zużytych baterii, dzięki takiej akcji możemy oddać baterię-zamiast wyrzucać je przy czym zanieczyszczając nasze środowisko naturalne…</a:t>
            </a:r>
          </a:p>
        </p:txBody>
      </p:sp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75" y="4202113"/>
            <a:ext cx="2376488" cy="249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404813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4000" b="1" dirty="0" smtClean="0">
                <a:solidFill>
                  <a:srgbClr val="669900"/>
                </a:solidFill>
                <a:latin typeface="Arial Rounded MT Bold" pitchFamily="34" charset="0"/>
              </a:rPr>
              <a:t>Rozmowa z mieszkanką naszej wsi…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3100" b="1" dirty="0" smtClean="0">
                <a:solidFill>
                  <a:srgbClr val="008000"/>
                </a:solidFill>
              </a:rPr>
              <a:t>Aby dowiedzieć się co twierdzą o ekorozwoju mieszkańcy-przeprowadziłyśmy krótką rozmowę z jednym z nich.</a:t>
            </a:r>
            <a:endParaRPr lang="pl-PL" sz="3100" b="1" dirty="0">
              <a:solidFill>
                <a:srgbClr val="00800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79388" y="2060575"/>
            <a:ext cx="8785225" cy="3970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pl-PL" sz="2400" b="1" dirty="0">
                <a:solidFill>
                  <a:srgbClr val="003300"/>
                </a:solidFill>
                <a:latin typeface="+mn-lt"/>
              </a:rPr>
              <a:t>W jaki sposób dba Pani o ekorozwój ?</a:t>
            </a:r>
            <a:r>
              <a:rPr lang="pl-PL" sz="2000" dirty="0">
                <a:latin typeface="+mn-lt"/>
              </a:rPr>
              <a:t/>
            </a:r>
            <a:br>
              <a:rPr lang="pl-PL" sz="2000" dirty="0">
                <a:latin typeface="+mn-lt"/>
              </a:rPr>
            </a:br>
            <a:r>
              <a:rPr lang="pl-PL" sz="2000" b="1" dirty="0">
                <a:latin typeface="+mn-lt"/>
              </a:rPr>
              <a:t>Staram się segregować odpady, oszczędzać energię oraz wodę. Prowadzę ogródek, w którym hoduję wyłącznie ekologiczne warzywa, stosując naturalne sposoby ochrony roślin. 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rgbClr val="003300"/>
                </a:solidFill>
                <a:latin typeface="+mn-lt"/>
              </a:rPr>
              <a:t/>
            </a:r>
            <a:br>
              <a:rPr lang="pl-PL" sz="2000" dirty="0">
                <a:solidFill>
                  <a:srgbClr val="003300"/>
                </a:solidFill>
                <a:latin typeface="+mn-lt"/>
              </a:rPr>
            </a:br>
            <a:r>
              <a:rPr lang="pl-PL" sz="2000" b="1" dirty="0">
                <a:solidFill>
                  <a:srgbClr val="003300"/>
                </a:solidFill>
                <a:latin typeface="+mn-lt"/>
              </a:rPr>
              <a:t>2</a:t>
            </a:r>
            <a:r>
              <a:rPr lang="pl-PL" sz="2400" b="1" dirty="0">
                <a:solidFill>
                  <a:srgbClr val="003300"/>
                </a:solidFill>
                <a:latin typeface="+mn-lt"/>
              </a:rPr>
              <a:t>)   Czy według Pani warto dbać o ekorozwój ?</a:t>
            </a:r>
            <a:r>
              <a:rPr lang="pl-PL" sz="2000" dirty="0">
                <a:solidFill>
                  <a:srgbClr val="003300"/>
                </a:solidFill>
                <a:latin typeface="+mn-lt"/>
              </a:rPr>
              <a:t/>
            </a:r>
            <a:br>
              <a:rPr lang="pl-PL" sz="2000" dirty="0">
                <a:solidFill>
                  <a:srgbClr val="003300"/>
                </a:solidFill>
                <a:latin typeface="+mn-lt"/>
              </a:rPr>
            </a:br>
            <a:r>
              <a:rPr lang="pl-PL" sz="2000" dirty="0">
                <a:latin typeface="+mn-lt"/>
              </a:rPr>
              <a:t>       </a:t>
            </a:r>
            <a:r>
              <a:rPr lang="pl-PL" sz="2000" b="1" dirty="0">
                <a:latin typeface="+mn-lt"/>
              </a:rPr>
              <a:t>Uważam, że tak ponieważ dbając o naszą okolicę, dbamy o zdrowie nasze oraz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latin typeface="+mn-lt"/>
              </a:rPr>
              <a:t>       następnych pokoleń.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rgbClr val="003300"/>
                </a:solidFill>
                <a:latin typeface="+mn-lt"/>
              </a:rPr>
              <a:t>3)   W jaki sposób mieszkańcy powinni dbać o ekorozwój?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latin typeface="+mn-lt"/>
              </a:rPr>
              <a:t>        </a:t>
            </a:r>
            <a:r>
              <a:rPr lang="pl-PL" sz="2000" b="1" dirty="0">
                <a:latin typeface="+mn-lt"/>
              </a:rPr>
              <a:t>Według mnie, każdy mieszkaniec naszej wsi powinien stosować się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latin typeface="+mn-lt"/>
              </a:rPr>
              <a:t>        przynajmniej do segregacji śmieci, oszczędzania wody oraz energii.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ytuł 1"/>
          <p:cNvSpPr>
            <a:spLocks noGrp="1"/>
          </p:cNvSpPr>
          <p:nvPr>
            <p:ph type="title"/>
          </p:nvPr>
        </p:nvSpPr>
        <p:spPr>
          <a:xfrm>
            <a:off x="-180528" y="2708920"/>
            <a:ext cx="9433048" cy="1143000"/>
          </a:xfrm>
        </p:spPr>
        <p:txBody>
          <a:bodyPr/>
          <a:lstStyle/>
          <a:p>
            <a:pPr eaLnBrk="1" hangingPunct="1"/>
            <a:r>
              <a:rPr lang="pl-PL" sz="8000" b="1" dirty="0" smtClean="0">
                <a:solidFill>
                  <a:srgbClr val="669900"/>
                </a:solidFill>
              </a:rPr>
              <a:t>DEBATA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2400" b="1" dirty="0" smtClean="0">
                <a:solidFill>
                  <a:srgbClr val="003300"/>
                </a:solidFill>
              </a:rPr>
              <a:t>Dnia 20 marca 2013r, przeprowadziłyśmy debatę w naszej szkole. Zaprosiłyśmy </a:t>
            </a:r>
            <a:r>
              <a:rPr lang="pl-PL" sz="2400" b="1" dirty="0" smtClean="0">
                <a:solidFill>
                  <a:srgbClr val="003300"/>
                </a:solidFill>
              </a:rPr>
              <a:t>panią </a:t>
            </a:r>
            <a:r>
              <a:rPr lang="pl-PL" sz="2400" b="1" dirty="0" smtClean="0">
                <a:solidFill>
                  <a:srgbClr val="003300"/>
                </a:solidFill>
              </a:rPr>
              <a:t>dyrektor Hannę Subkowską-Wójcik</a:t>
            </a:r>
            <a:r>
              <a:rPr lang="pl-PL" sz="2400" b="1" dirty="0">
                <a:solidFill>
                  <a:srgbClr val="003300"/>
                </a:solidFill>
              </a:rPr>
              <a:t> </a:t>
            </a:r>
            <a:r>
              <a:rPr lang="pl-PL" sz="2400" b="1" dirty="0" smtClean="0">
                <a:solidFill>
                  <a:srgbClr val="003300"/>
                </a:solidFill>
              </a:rPr>
              <a:t>panią z obsługi szkolnej Małgosię </a:t>
            </a:r>
            <a:r>
              <a:rPr lang="pl-PL" sz="2400" b="1" dirty="0" err="1" smtClean="0">
                <a:solidFill>
                  <a:srgbClr val="003300"/>
                </a:solidFill>
              </a:rPr>
              <a:t>Bulman</a:t>
            </a:r>
            <a:r>
              <a:rPr lang="pl-PL" sz="2400" b="1" dirty="0" smtClean="0">
                <a:solidFill>
                  <a:srgbClr val="003300"/>
                </a:solidFill>
              </a:rPr>
              <a:t>, nauczycieli prowadzących </a:t>
            </a:r>
            <a:r>
              <a:rPr lang="pl-PL" sz="2400" b="1" dirty="0">
                <a:solidFill>
                  <a:srgbClr val="003300"/>
                </a:solidFill>
              </a:rPr>
              <a:t>w szkole akcje </a:t>
            </a:r>
            <a:r>
              <a:rPr lang="pl-PL" sz="2400" b="1" dirty="0" smtClean="0">
                <a:solidFill>
                  <a:srgbClr val="003300"/>
                </a:solidFill>
              </a:rPr>
              <a:t>ekologiczne, </a:t>
            </a:r>
            <a:r>
              <a:rPr lang="pl-PL" sz="2400" b="1" dirty="0" smtClean="0">
                <a:solidFill>
                  <a:srgbClr val="003300"/>
                </a:solidFill>
              </a:rPr>
              <a:t>panią </a:t>
            </a:r>
            <a:r>
              <a:rPr lang="pl-PL" sz="2400" b="1" dirty="0" smtClean="0">
                <a:solidFill>
                  <a:srgbClr val="003300"/>
                </a:solidFill>
              </a:rPr>
              <a:t>sekretarkę Tatianę Wejer, </a:t>
            </a:r>
            <a:r>
              <a:rPr lang="pl-PL" sz="2400" b="1" dirty="0" smtClean="0">
                <a:solidFill>
                  <a:srgbClr val="003300"/>
                </a:solidFill>
              </a:rPr>
              <a:t>panią </a:t>
            </a:r>
            <a:r>
              <a:rPr lang="pl-PL" sz="2400" b="1" dirty="0" smtClean="0">
                <a:solidFill>
                  <a:srgbClr val="003300"/>
                </a:solidFill>
              </a:rPr>
              <a:t>pedagog Iwonę Koszałka-</a:t>
            </a:r>
            <a:r>
              <a:rPr lang="pl-PL" sz="2400" b="1" dirty="0" err="1" smtClean="0">
                <a:solidFill>
                  <a:srgbClr val="003300"/>
                </a:solidFill>
              </a:rPr>
              <a:t>Arent</a:t>
            </a:r>
            <a:r>
              <a:rPr lang="pl-PL" sz="2400" b="1" dirty="0" smtClean="0">
                <a:solidFill>
                  <a:srgbClr val="003300"/>
                </a:solidFill>
              </a:rPr>
              <a:t> </a:t>
            </a:r>
            <a:r>
              <a:rPr lang="pl-PL" sz="2400" b="1" dirty="0">
                <a:solidFill>
                  <a:srgbClr val="003300"/>
                </a:solidFill>
              </a:rPr>
              <a:t>oraz </a:t>
            </a:r>
            <a:r>
              <a:rPr lang="pl-PL" sz="2400" b="1" dirty="0" smtClean="0">
                <a:solidFill>
                  <a:srgbClr val="003300"/>
                </a:solidFill>
              </a:rPr>
              <a:t>tych </a:t>
            </a:r>
            <a:r>
              <a:rPr lang="pl-PL" sz="2400" b="1" dirty="0">
                <a:solidFill>
                  <a:srgbClr val="003300"/>
                </a:solidFill>
              </a:rPr>
              <a:t>którzy byli chętni aby nas wspierać. Uczniowie klasy VI </a:t>
            </a:r>
            <a:r>
              <a:rPr lang="pl-PL" sz="2400" b="1" dirty="0" smtClean="0">
                <a:solidFill>
                  <a:srgbClr val="003300"/>
                </a:solidFill>
              </a:rPr>
              <a:t>Szkoły Podstawowej </a:t>
            </a:r>
            <a:r>
              <a:rPr lang="pl-PL" sz="2400" b="1" dirty="0">
                <a:solidFill>
                  <a:srgbClr val="003300"/>
                </a:solidFill>
              </a:rPr>
              <a:t>oraz klasy III </a:t>
            </a:r>
            <a:r>
              <a:rPr lang="pl-PL" sz="2400" b="1" dirty="0" err="1">
                <a:solidFill>
                  <a:srgbClr val="003300"/>
                </a:solidFill>
              </a:rPr>
              <a:t>gim</a:t>
            </a:r>
            <a:r>
              <a:rPr lang="pl-PL" sz="2400" b="1" dirty="0">
                <a:solidFill>
                  <a:srgbClr val="003300"/>
                </a:solidFill>
              </a:rPr>
              <a:t>. , którzy biorą udział w różnych akcjach dotyczących ekorozwoju, oraz  zaproszone przez nas uczennice </a:t>
            </a:r>
            <a:r>
              <a:rPr lang="pl-PL" sz="2400" b="1" dirty="0" smtClean="0">
                <a:solidFill>
                  <a:srgbClr val="003300"/>
                </a:solidFill>
              </a:rPr>
              <a:t>ze szkoły średniej w Sierakowicach</a:t>
            </a:r>
            <a:r>
              <a:rPr lang="pl-PL" sz="2400" b="1" dirty="0">
                <a:solidFill>
                  <a:srgbClr val="003300"/>
                </a:solidFill>
              </a:rPr>
              <a:t>.</a:t>
            </a:r>
            <a:r>
              <a:rPr lang="pl-PL" sz="2400" b="1" dirty="0" smtClean="0">
                <a:solidFill>
                  <a:srgbClr val="003300"/>
                </a:solidFill>
              </a:rPr>
              <a:t> </a:t>
            </a:r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/>
              <a:t/>
            </a:r>
            <a:br>
              <a:rPr lang="pl-PL" sz="1800" b="1" dirty="0"/>
            </a:br>
            <a:r>
              <a:rPr lang="pl-PL" sz="2400" b="1" dirty="0" smtClean="0"/>
              <a:t>Przeprowadziłyśmy również debatę w innej miejscowości w Szkole Podstawowej </a:t>
            </a:r>
            <a:r>
              <a:rPr lang="pl-PL" sz="2400" b="1" dirty="0"/>
              <a:t>w Załakowie </a:t>
            </a:r>
            <a:r>
              <a:rPr lang="pl-PL" sz="2400" b="1" dirty="0" smtClean="0"/>
              <a:t> dnia 22 marca 2013r. Uczestnikami </a:t>
            </a:r>
            <a:r>
              <a:rPr lang="pl-PL" sz="2400" b="1" dirty="0"/>
              <a:t>byli uczniowie klasy </a:t>
            </a:r>
            <a:r>
              <a:rPr lang="pl-PL" sz="2400" b="1" dirty="0" smtClean="0"/>
              <a:t>V i VI </a:t>
            </a:r>
            <a:r>
              <a:rPr lang="pl-PL" sz="2400" b="1" dirty="0"/>
              <a:t>wraz z </a:t>
            </a:r>
            <a:r>
              <a:rPr lang="pl-PL" sz="2400" b="1" dirty="0" smtClean="0"/>
              <a:t>wychowawcami.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2" y="2941225"/>
            <a:ext cx="3323336" cy="2492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99" t="20675" r="7165"/>
          <a:stretch/>
        </p:blipFill>
        <p:spPr>
          <a:xfrm>
            <a:off x="5863243" y="4149080"/>
            <a:ext cx="3275636" cy="2355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1662" y="1553742"/>
            <a:ext cx="2957331" cy="2257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5815" y="728792"/>
            <a:ext cx="3059832" cy="2294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24" y="728792"/>
            <a:ext cx="3059832" cy="22948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Prostokąt 8"/>
          <p:cNvSpPr/>
          <p:nvPr/>
        </p:nvSpPr>
        <p:spPr>
          <a:xfrm>
            <a:off x="1623110" y="46550"/>
            <a:ext cx="63050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800" b="1" dirty="0">
                <a:solidFill>
                  <a:srgbClr val="669900"/>
                </a:solidFill>
              </a:rPr>
              <a:t>ZS Kamienica Królewska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924307"/>
            <a:ext cx="2364648" cy="17734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615575"/>
            <a:ext cx="2875419" cy="2156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89" r="20621" b="1253"/>
          <a:stretch/>
        </p:blipFill>
        <p:spPr>
          <a:xfrm>
            <a:off x="216024" y="5376866"/>
            <a:ext cx="2771800" cy="1431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740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ytuł 1"/>
          <p:cNvSpPr>
            <a:spLocks noGrp="1"/>
          </p:cNvSpPr>
          <p:nvPr>
            <p:ph type="title"/>
          </p:nvPr>
        </p:nvSpPr>
        <p:spPr>
          <a:xfrm>
            <a:off x="468313" y="26988"/>
            <a:ext cx="8229600" cy="1143000"/>
          </a:xfrm>
        </p:spPr>
        <p:txBody>
          <a:bodyPr/>
          <a:lstStyle/>
          <a:p>
            <a:pPr eaLnBrk="1" hangingPunct="1"/>
            <a:r>
              <a:rPr lang="pl-PL" sz="5400" b="1" dirty="0" smtClean="0">
                <a:solidFill>
                  <a:srgbClr val="669900"/>
                </a:solidFill>
              </a:rPr>
              <a:t>SP Załakowo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070" y="908720"/>
            <a:ext cx="3600450" cy="2700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590" y="3789040"/>
            <a:ext cx="3978800" cy="29841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1000125"/>
            <a:ext cx="4943475" cy="370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696591"/>
            <a:ext cx="2754052" cy="20655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481013" y="908050"/>
            <a:ext cx="8229600" cy="1143000"/>
          </a:xfrm>
        </p:spPr>
        <p:txBody>
          <a:bodyPr/>
          <a:lstStyle/>
          <a:p>
            <a:pPr eaLnBrk="1" hangingPunct="1"/>
            <a:r>
              <a:rPr lang="pl-PL" sz="4000" b="1" smtClean="0">
                <a:solidFill>
                  <a:srgbClr val="008000"/>
                </a:solidFill>
                <a:latin typeface="Comic Sans MS" pitchFamily="66" charset="0"/>
              </a:rPr>
              <a:t>W ramach naszego projektu chcemy zaprezentować korzyści płynące z ekorozwoju w naszej wsi i nie tylko.</a:t>
            </a:r>
          </a:p>
        </p:txBody>
      </p:sp>
      <p:sp>
        <p:nvSpPr>
          <p:cNvPr id="4099" name="pole tekstowe 4"/>
          <p:cNvSpPr txBox="1">
            <a:spLocks noChangeArrowheads="1"/>
          </p:cNvSpPr>
          <p:nvPr/>
        </p:nvSpPr>
        <p:spPr bwMode="auto">
          <a:xfrm>
            <a:off x="395288" y="4292600"/>
            <a:ext cx="8424862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pl-PL" sz="4400" b="1">
                <a:solidFill>
                  <a:srgbClr val="003300"/>
                </a:solidFill>
              </a:rPr>
              <a:t>W tym celu przedstawimy dokonane zadania i inwestycje z których korzystają mieszkańcy: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539750" y="53975"/>
            <a:ext cx="8229600" cy="1143000"/>
          </a:xfrm>
        </p:spPr>
        <p:txBody>
          <a:bodyPr/>
          <a:lstStyle/>
          <a:p>
            <a:pPr eaLnBrk="1" hangingPunct="1"/>
            <a:r>
              <a:rPr lang="pl-PL" b="1" smtClean="0">
                <a:solidFill>
                  <a:srgbClr val="669900"/>
                </a:solidFill>
              </a:rPr>
              <a:t>Akcja „NAKRĘTKA”</a:t>
            </a:r>
          </a:p>
        </p:txBody>
      </p:sp>
      <p:sp>
        <p:nvSpPr>
          <p:cNvPr id="5123" name="pole tekstowe 3"/>
          <p:cNvSpPr txBox="1">
            <a:spLocks noChangeArrowheads="1"/>
          </p:cNvSpPr>
          <p:nvPr/>
        </p:nvSpPr>
        <p:spPr bwMode="auto">
          <a:xfrm>
            <a:off x="920750" y="909638"/>
            <a:ext cx="7561263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pl-PL" b="1"/>
              <a:t>Nasza szkoła bierze udział w akcji charytatywnej na rzecz osób niepełnosprawnych - przekazując zbierane przez uczniów nakrętki na zakup wózka inwalidzkiego. Zbierając nakrętki uczestniczymy w ekorozwoju, ponieważ poddaje się je recyklingowi.</a:t>
            </a:r>
          </a:p>
          <a:p>
            <a:pPr eaLnBrk="1" hangingPunct="1"/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83009"/>
            <a:ext cx="3491660" cy="32359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7824" y="3620530"/>
            <a:ext cx="3527884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5795963" y="2060575"/>
            <a:ext cx="314325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4608513" cy="656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pole tekstowe 4"/>
          <p:cNvSpPr txBox="1">
            <a:spLocks noChangeArrowheads="1"/>
          </p:cNvSpPr>
          <p:nvPr/>
        </p:nvSpPr>
        <p:spPr bwMode="auto">
          <a:xfrm>
            <a:off x="4859338" y="2119313"/>
            <a:ext cx="41402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pl-PL" sz="3200" b="1">
                <a:solidFill>
                  <a:srgbClr val="008000"/>
                </a:solidFill>
              </a:rPr>
              <a:t>Nasza szkoła otrzymała podziękowanie za zbiórkę  plastikowych nakrętek na rzecz małej Natalki.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1"/>
          <p:cNvSpPr>
            <a:spLocks noGrp="1"/>
          </p:cNvSpPr>
          <p:nvPr>
            <p:ph type="title"/>
          </p:nvPr>
        </p:nvSpPr>
        <p:spPr>
          <a:xfrm>
            <a:off x="468313" y="11113"/>
            <a:ext cx="8229600" cy="1143000"/>
          </a:xfrm>
        </p:spPr>
        <p:txBody>
          <a:bodyPr/>
          <a:lstStyle/>
          <a:p>
            <a:pPr eaLnBrk="1" hangingPunct="1"/>
            <a:r>
              <a:rPr lang="pl-PL" b="1" smtClean="0">
                <a:solidFill>
                  <a:srgbClr val="669900"/>
                </a:solidFill>
              </a:rPr>
              <a:t>Nawet najmłodsi wiedzą, że…</a:t>
            </a:r>
          </a:p>
        </p:txBody>
      </p:sp>
      <p:sp>
        <p:nvSpPr>
          <p:cNvPr id="7171" name="Prostokąt 3"/>
          <p:cNvSpPr>
            <a:spLocks noChangeArrowheads="1"/>
          </p:cNvSpPr>
          <p:nvPr/>
        </p:nvSpPr>
        <p:spPr bwMode="auto">
          <a:xfrm>
            <a:off x="250825" y="928688"/>
            <a:ext cx="842486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b="1"/>
              <a:t>Kształtowanie właściwej postawy wobec środowiska należy rozpocząć od najmłodszych lat, bowiem świadomość człowieka kształtuje się przez całe życie, jednak jej podstawy każdy zdobywa w dzieciństwie i młodości, kiedy jest wrażliwy na wszystko co go otacza.</a:t>
            </a:r>
          </a:p>
          <a:p>
            <a:endParaRPr lang="pl-PL" b="1"/>
          </a:p>
          <a:p>
            <a:r>
              <a:rPr lang="pl-PL" b="1"/>
              <a:t>Przeprowadziłyśmy lekcję z jedną z klas młodszych .Naszym celem było uświadomienie dzieciom, że segregacja śmieci jest bardzo ważna i dzięki niej mogą dbać o środowisko.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35" y="2630948"/>
            <a:ext cx="3838760" cy="2879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39" y="4318605"/>
            <a:ext cx="3227851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2630948"/>
            <a:ext cx="3490303" cy="2617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5" name="pole tekstowe 6"/>
          <p:cNvSpPr txBox="1">
            <a:spLocks noChangeArrowheads="1"/>
          </p:cNvSpPr>
          <p:nvPr/>
        </p:nvSpPr>
        <p:spPr bwMode="auto">
          <a:xfrm>
            <a:off x="179388" y="5661025"/>
            <a:ext cx="25923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pl-PL" b="1">
                <a:solidFill>
                  <a:srgbClr val="002E00"/>
                </a:solidFill>
              </a:rPr>
              <a:t>Uczyłyśmy młodsze dzieci segregacji śmieci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ole tekstowe 1"/>
          <p:cNvSpPr txBox="1">
            <a:spLocks noChangeArrowheads="1"/>
          </p:cNvSpPr>
          <p:nvPr/>
        </p:nvSpPr>
        <p:spPr bwMode="auto">
          <a:xfrm>
            <a:off x="1042988" y="341313"/>
            <a:ext cx="7416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pl-PL" b="1"/>
              <a:t>Wraz z dziećmi przygotowaliśmy plakat dotyczący segregacji odpadów oraz rozdałyśmy im kolorowanki o tematyce ekologicznej.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993670"/>
            <a:ext cx="3769231" cy="2826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69966"/>
            <a:ext cx="5007041" cy="3221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9873" y="3836956"/>
            <a:ext cx="4197977" cy="2757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342" y="4209337"/>
            <a:ext cx="3323861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4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7688" y="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>
                <a:solidFill>
                  <a:srgbClr val="008000"/>
                </a:solidFill>
              </a:rPr>
              <a:t>Jezioro Kamienickie-</a:t>
            </a:r>
            <a:br>
              <a:rPr lang="pl-PL" b="1" dirty="0" smtClean="0">
                <a:solidFill>
                  <a:srgbClr val="008000"/>
                </a:solidFill>
              </a:rPr>
            </a:br>
            <a:r>
              <a:rPr lang="pl-PL" b="1" dirty="0" smtClean="0">
                <a:solidFill>
                  <a:srgbClr val="008000"/>
                </a:solidFill>
              </a:rPr>
              <a:t>pełne doświadczeń i korzyści…</a:t>
            </a:r>
            <a:endParaRPr lang="pl-PL" b="1" dirty="0">
              <a:solidFill>
                <a:srgbClr val="008000"/>
              </a:solidFill>
            </a:endParaRPr>
          </a:p>
        </p:txBody>
      </p:sp>
      <p:sp>
        <p:nvSpPr>
          <p:cNvPr id="9220" name="pole tekstowe 2"/>
          <p:cNvSpPr txBox="1">
            <a:spLocks noChangeArrowheads="1"/>
          </p:cNvSpPr>
          <p:nvPr/>
        </p:nvSpPr>
        <p:spPr bwMode="auto">
          <a:xfrm>
            <a:off x="0" y="1125538"/>
            <a:ext cx="91440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pl-PL" b="1"/>
          </a:p>
          <a:p>
            <a:pPr eaLnBrk="1" hangingPunct="1"/>
            <a:endParaRPr lang="pl-PL" b="1"/>
          </a:p>
          <a:p>
            <a:pPr eaLnBrk="1" hangingPunct="1"/>
            <a:endParaRPr lang="pl-PL" b="1"/>
          </a:p>
          <a:p>
            <a:pPr eaLnBrk="1" hangingPunct="1"/>
            <a:endParaRPr lang="pl-PL" b="1"/>
          </a:p>
          <a:p>
            <a:pPr eaLnBrk="1" hangingPunct="1"/>
            <a:endParaRPr lang="pl-PL" b="1">
              <a:solidFill>
                <a:srgbClr val="002E00"/>
              </a:solidFill>
            </a:endParaRPr>
          </a:p>
          <a:p>
            <a:pPr eaLnBrk="1" hangingPunct="1"/>
            <a:r>
              <a:rPr lang="pl-PL" b="1">
                <a:solidFill>
                  <a:srgbClr val="002E00"/>
                </a:solidFill>
              </a:rPr>
              <a:t>W ubiegłym roku nasza szkoła podjęła się realizacji projektu , którego głównym celem było podniesienie czystości wód tego jeziora. W tej sprawie przeprowadziłyśmy wywiad z panią Eweliną Wejer nauczycielką przyrody </a:t>
            </a:r>
            <a:r>
              <a:rPr lang="pl-PL" sz="2000" b="1">
                <a:solidFill>
                  <a:srgbClr val="002E00"/>
                </a:solidFill>
              </a:rPr>
              <a:t>oraz opiekunem tego projektu.</a:t>
            </a:r>
          </a:p>
          <a:p>
            <a:pPr eaLnBrk="1" hangingPunct="1"/>
            <a:r>
              <a:rPr lang="pl-PL" sz="2000" b="1"/>
              <a:t>Dlaczego zdecydowała się Pani na udział w projekcie Jezioro Kamienickie- Nasze Jezioro?</a:t>
            </a:r>
          </a:p>
          <a:p>
            <a:pPr eaLnBrk="1" hangingPunct="1"/>
            <a:r>
              <a:rPr lang="pl-PL" sz="2000"/>
              <a:t>Wspólnie z nauczycielką biologii Panią Iwoną Tesmer  zdecydowałyśmy się wziąć udział w  projekcie, aby przybliżyć uczniom naszej szkoły oraz ich rodzicom problemy środowiska przyrodniczego najbliższej okolicy. Otrzymaliśmy dofinansowanie WFOŚiGW  w Gdańsku, dzięki któremu mogliśmy prowadzić warsztaty, organizować konkursy dla uczniów z atrakcyjnymi nagrodami, ale także zakupiliśmy sprzęt do szkoły.</a:t>
            </a:r>
          </a:p>
          <a:p>
            <a:pPr eaLnBrk="1" hangingPunct="1"/>
            <a:r>
              <a:rPr lang="pl-PL" sz="2000" b="1"/>
              <a:t>Jakie były cele tego projektu?</a:t>
            </a:r>
          </a:p>
          <a:p>
            <a:pPr eaLnBrk="1" hangingPunct="1"/>
            <a:r>
              <a:rPr lang="pl-PL" sz="2000"/>
              <a:t>Zwiększenie wiedzy na temat  środowiska  przyrodniczego własnego regionu, a w szczególności na temat naszych jezior. Podniesienie świadomości i odpowiedzialności za przyrodę wśród uczniów ale także wśród społeczności lokalnej.</a:t>
            </a:r>
          </a:p>
          <a:p>
            <a:pPr eaLnBrk="1" hangingPunct="1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ole tekstowe 3"/>
          <p:cNvSpPr txBox="1">
            <a:spLocks noChangeArrowheads="1"/>
          </p:cNvSpPr>
          <p:nvPr/>
        </p:nvSpPr>
        <p:spPr bwMode="auto">
          <a:xfrm>
            <a:off x="117475" y="3636963"/>
            <a:ext cx="2305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l-PL" sz="3200" b="1"/>
              <a:t>Warsztaty: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1800200"/>
            <a:ext cx="3227851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1907450"/>
            <a:ext cx="3084850" cy="2313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842" y="4281080"/>
            <a:ext cx="3227851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7338" y="4181475"/>
            <a:ext cx="4392612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7" name="Prostokąt 1"/>
          <p:cNvSpPr>
            <a:spLocks noChangeArrowheads="1"/>
          </p:cNvSpPr>
          <p:nvPr/>
        </p:nvSpPr>
        <p:spPr bwMode="auto">
          <a:xfrm>
            <a:off x="77788" y="46038"/>
            <a:ext cx="906621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sz="2000" b="1"/>
              <a:t>Czy pani zdaniem sytuacja jeziora się poprawiła?</a:t>
            </a:r>
          </a:p>
          <a:p>
            <a:r>
              <a:rPr lang="pl-PL" sz="2000"/>
              <a:t>Wykonywaliśmy szereg analiz wód jeziora między innymi biologiczną i chemiczną. Wyniki tych badań wykazały , że jezioro Kamienickie znajduje się na granicy klasy II-III. Po rozmowach z pracownikami gminy dowiedzieliśmy się również, że zostały zlikwidowane nielegalne zrzuty ścieków. Myślę, że czystość jeziora na pewno się poprawiła, dlatego warto brać udział w tego typu projektach.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12" y="1907450"/>
            <a:ext cx="2400267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1274</Words>
  <Application>Microsoft Office PowerPoint</Application>
  <PresentationFormat>Pokaz na ekranie (4:3)</PresentationFormat>
  <Paragraphs>112</Paragraphs>
  <Slides>26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7" baseType="lpstr">
      <vt:lpstr>Motyw pakietu Office</vt:lpstr>
      <vt:lpstr>EKOROZWÓJ -wysiłek dający korzyści</vt:lpstr>
      <vt:lpstr>Prezentacja programu PowerPoint</vt:lpstr>
      <vt:lpstr>W ramach naszego projektu chcemy zaprezentować korzyści płynące z ekorozwoju w naszej wsi i nie tylko.</vt:lpstr>
      <vt:lpstr>Akcja „NAKRĘTKA”</vt:lpstr>
      <vt:lpstr>Prezentacja programu PowerPoint</vt:lpstr>
      <vt:lpstr>Nawet najmłodsi wiedzą, że…</vt:lpstr>
      <vt:lpstr>Prezentacja programu PowerPoint</vt:lpstr>
      <vt:lpstr>Jezioro Kamienickie- pełne doświadczeń i korzyści…</vt:lpstr>
      <vt:lpstr>Prezentacja programu PowerPoint</vt:lpstr>
      <vt:lpstr>Coroczne sprzątanie świata  W naszej wsi organizujemy sprzątanie pobliskich wiosek i przydrożnych rowów. Dzięki temu nasza okolica jest czysta i zadbana.</vt:lpstr>
      <vt:lpstr>Prezentacja programu PowerPoint</vt:lpstr>
      <vt:lpstr>Prezentacja programu PowerPoint</vt:lpstr>
      <vt:lpstr>Podatek śmieciowy</vt:lpstr>
      <vt:lpstr>Kanalizacja w naszej gminie…</vt:lpstr>
      <vt:lpstr>Makulatura W naszej okolicy znajduje się punkt w którym można oddać makulaturę. Dzięki temu papier zostaje oddany do recyklingu a przydrożne lasy są pozbawione odpadów.</vt:lpstr>
      <vt:lpstr>Odnawialne źródła energii… Na szkolnej przerwie wraz z kolegami i koleżankami przeprowadziłyśmy pogadanki na temat odnawialnych źródeł energii. Skupiliśmy uwagę na ich wykorzystaniu oraz źródeł z których one pochodzą. Aby podsumować nasze spotkanie każdemu z uczestników wręczyliśmy ulotkę na ten temat.  </vt:lpstr>
      <vt:lpstr>Wiatrak źródłem energii…</vt:lpstr>
      <vt:lpstr>Prezentacja programu PowerPoint</vt:lpstr>
      <vt:lpstr>Solary słoneczne, kolejne źródło przynoszące korzyść… W naszej okolicy wiele rodzin decyduje się na solary, ponieważ dzięki nim mają w mieszkaniu ciepła wodę. Dzięki temu rozwija się ekorozwój na kryteriach ekologicznych.</vt:lpstr>
      <vt:lpstr>Prezentacja programu PowerPoint</vt:lpstr>
      <vt:lpstr>Prezentacja programu PowerPoint</vt:lpstr>
      <vt:lpstr>Zbiórka baterii…</vt:lpstr>
      <vt:lpstr>Rozmowa z mieszkanką naszej wsi… Aby dowiedzieć się co twierdzą o ekorozwoju mieszkańcy-przeprowadziłyśmy krótką rozmowę z jednym z nich.</vt:lpstr>
      <vt:lpstr>DEBATA Dnia 20 marca 2013r, przeprowadziłyśmy debatę w naszej szkole. Zaprosiłyśmy panią dyrektor Hannę Subkowską-Wójcik panią z obsługi szkolnej Małgosię Bulman, nauczycieli prowadzących w szkole akcje ekologiczne, panią sekretarkę Tatianę Wejer, panią pedagog Iwonę Koszałka-Arent oraz tych którzy byli chętni aby nas wspierać. Uczniowie klasy VI Szkoły Podstawowej oraz klasy III gim. , którzy biorą udział w różnych akcjach dotyczących ekorozwoju, oraz  zaproszone przez nas uczennice ze szkoły średniej w Sierakowicach.   Przeprowadziłyśmy również debatę w innej miejscowości w Szkole Podstawowej w Załakowie  dnia 22 marca 2013r. Uczestnikami byli uczniowie klasy V i VI wraz z wychowawcami.</vt:lpstr>
      <vt:lpstr>Prezentacja programu PowerPoint</vt:lpstr>
      <vt:lpstr>SP Załakowo</vt:lpstr>
    </vt:vector>
  </TitlesOfParts>
  <Company>Sil-art 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EKOROZWÓJ -wysiłek dający korzyści.</dc:title>
  <dc:creator>Kamila Brzeska</dc:creator>
  <cp:lastModifiedBy>Bartłomiej Leszk</cp:lastModifiedBy>
  <cp:revision>53</cp:revision>
  <dcterms:created xsi:type="dcterms:W3CDTF">2013-03-12T16:50:12Z</dcterms:created>
  <dcterms:modified xsi:type="dcterms:W3CDTF">2013-03-27T11:36:02Z</dcterms:modified>
</cp:coreProperties>
</file>