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76" r:id="rId6"/>
    <p:sldId id="275" r:id="rId7"/>
    <p:sldId id="259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74" r:id="rId16"/>
    <p:sldId id="268" r:id="rId17"/>
    <p:sldId id="269" r:id="rId18"/>
    <p:sldId id="270" r:id="rId19"/>
    <p:sldId id="271" r:id="rId20"/>
    <p:sldId id="272" r:id="rId21"/>
    <p:sldId id="277" r:id="rId22"/>
    <p:sldId id="278" r:id="rId23"/>
    <p:sldId id="279" r:id="rId24"/>
    <p:sldId id="273" r:id="rId25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Jak często robi pan/pani zakupy?</c:v>
                </c:pt>
              </c:strCache>
            </c:strRef>
          </c:tx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pl-PL" smtClean="0"/>
                      <a:t>14</a:t>
                    </a:r>
                    <a:r>
                      <a:rPr lang="en-US" smtClean="0"/>
                      <a:t>%</a:t>
                    </a:r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</c:dLbl>
            <c:showLegendKey val="0"/>
            <c:showVal val="0"/>
            <c:showCatName val="0"/>
            <c:showSerName val="0"/>
            <c:showPercent val="1"/>
            <c:showBubbleSize val="0"/>
            <c:showLeaderLines val="0"/>
          </c:dLbls>
          <c:cat>
            <c:strRef>
              <c:f>Arkusz1!$A$2:$A$5</c:f>
              <c:strCache>
                <c:ptCount val="4"/>
                <c:pt idx="0">
                  <c:v>codziennie</c:v>
                </c:pt>
                <c:pt idx="1">
                  <c:v>kilka razy w tygodniu</c:v>
                </c:pt>
                <c:pt idx="2">
                  <c:v>raz w tygodniu</c:v>
                </c:pt>
                <c:pt idx="3">
                  <c:v>rzadziej</c:v>
                </c:pt>
              </c:strCache>
            </c:strRef>
          </c:cat>
          <c:val>
            <c:numRef>
              <c:f>Arkusz1!$B$2:$B$5</c:f>
              <c:numCache>
                <c:formatCode>General</c:formatCode>
                <c:ptCount val="4"/>
                <c:pt idx="0">
                  <c:v>14</c:v>
                </c:pt>
                <c:pt idx="1">
                  <c:v>40</c:v>
                </c:pt>
                <c:pt idx="2">
                  <c:v>6</c:v>
                </c:pt>
                <c:pt idx="3">
                  <c:v>40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</c:pie3D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pl-PL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Gdzie pan/pani robi najczęściej zakupy?</c:v>
                </c:pt>
              </c:strCache>
            </c:strRef>
          </c:tx>
          <c:cat>
            <c:strRef>
              <c:f>Arkusz1!$A$2:$A$4</c:f>
              <c:strCache>
                <c:ptCount val="3"/>
                <c:pt idx="0">
                  <c:v>w hipermarkecie</c:v>
                </c:pt>
                <c:pt idx="1">
                  <c:v>w sklepie osiedlowym</c:v>
                </c:pt>
                <c:pt idx="2">
                  <c:v>na targowisku</c:v>
                </c:pt>
              </c:strCache>
            </c:strRef>
          </c:cat>
          <c:val>
            <c:numRef>
              <c:f>Arkusz1!$B$2:$B$4</c:f>
              <c:numCache>
                <c:formatCode>General</c:formatCode>
                <c:ptCount val="3"/>
                <c:pt idx="0">
                  <c:v>8.2000000000000011</c:v>
                </c:pt>
                <c:pt idx="1">
                  <c:v>3.2</c:v>
                </c:pt>
                <c:pt idx="2">
                  <c:v>1.4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</c:pie3D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pl-PL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13877697579469234"/>
          <c:y val="3.1704002775972566E-2"/>
        </c:manualLayout>
      </c:layout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4203728006221534E-2"/>
          <c:y val="0.35272317754517735"/>
          <c:w val="0.70243280353844662"/>
          <c:h val="0.52438609150235715"/>
        </c:manualLayout>
      </c:layout>
      <c:pie3D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Czy robiąc zakupy zabiera pan/pani własną torbę?</c:v>
                </c:pt>
              </c:strCache>
            </c:strRef>
          </c:tx>
          <c:dLbls>
            <c:dLbl>
              <c:idx val="2"/>
              <c:layout>
                <c:manualLayout>
                  <c:x val="6.2115108875279476E-2"/>
                  <c:y val="4.3208561578576415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showLegendKey val="0"/>
            <c:showVal val="0"/>
            <c:showCatName val="0"/>
            <c:showSerName val="0"/>
            <c:showPercent val="1"/>
            <c:showBubbleSize val="0"/>
            <c:showLeaderLines val="0"/>
          </c:dLbls>
          <c:cat>
            <c:strRef>
              <c:f>Arkusz1!$A$2:$A$5</c:f>
              <c:strCache>
                <c:ptCount val="4"/>
                <c:pt idx="0">
                  <c:v>zawsze</c:v>
                </c:pt>
                <c:pt idx="1">
                  <c:v>czasami</c:v>
                </c:pt>
                <c:pt idx="2">
                  <c:v>rzadko</c:v>
                </c:pt>
                <c:pt idx="3">
                  <c:v>nigdy</c:v>
                </c:pt>
              </c:strCache>
            </c:strRef>
          </c:cat>
          <c:val>
            <c:numRef>
              <c:f>Arkusz1!$B$2:$B$5</c:f>
              <c:numCache>
                <c:formatCode>General</c:formatCode>
                <c:ptCount val="4"/>
                <c:pt idx="0">
                  <c:v>8.2000000000000011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</c:pie3D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pl-PL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pl-PL" dirty="0"/>
              <a:t>Czy przed wyjściem do </a:t>
            </a:r>
            <a:r>
              <a:rPr lang="pl-PL" dirty="0" smtClean="0"/>
              <a:t>sklepu </a:t>
            </a:r>
            <a:r>
              <a:rPr lang="pl-PL" dirty="0"/>
              <a:t>robi pan/pani listę zakupów?</a:t>
            </a:r>
          </a:p>
        </c:rich>
      </c:tx>
      <c:layout>
        <c:manualLayout>
          <c:xMode val="edge"/>
          <c:yMode val="edge"/>
          <c:x val="0.12352279233654458"/>
          <c:y val="2.8828627053661349E-2"/>
        </c:manualLayout>
      </c:layout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Czy przed wyjściem do sklepui robi pan/pani listę zakupów?</c:v>
                </c:pt>
              </c:strCache>
            </c:strRef>
          </c:tx>
          <c:cat>
            <c:strRef>
              <c:f>Arkusz1!$A$2:$A$3</c:f>
              <c:strCache>
                <c:ptCount val="2"/>
                <c:pt idx="0">
                  <c:v>tak</c:v>
                </c:pt>
                <c:pt idx="1">
                  <c:v>nie</c:v>
                </c:pt>
              </c:strCache>
            </c:strRef>
          </c:cat>
          <c:val>
            <c:numRef>
              <c:f>Arkusz1!$B$2:$B$3</c:f>
              <c:numCache>
                <c:formatCode>General</c:formatCode>
                <c:ptCount val="2"/>
                <c:pt idx="0">
                  <c:v>8.2000000000000011</c:v>
                </c:pt>
                <c:pt idx="1">
                  <c:v>3.2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</c:pie3D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pl-PL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pl-PL" dirty="0"/>
              <a:t>Czy robiąc zakupy </a:t>
            </a:r>
            <a:r>
              <a:rPr lang="pl-PL" dirty="0" smtClean="0"/>
              <a:t>starasz</a:t>
            </a:r>
            <a:r>
              <a:rPr lang="pl-PL" baseline="0" dirty="0" smtClean="0"/>
              <a:t> się wybierać</a:t>
            </a:r>
            <a:r>
              <a:rPr lang="pl-PL" dirty="0" smtClean="0"/>
              <a:t> </a:t>
            </a:r>
            <a:r>
              <a:rPr lang="pl-PL" dirty="0"/>
              <a:t>polskie produkty?</a:t>
            </a:r>
          </a:p>
        </c:rich>
      </c:tx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Czy robiąc zakupy wybierasz polskie produkty?</c:v>
                </c:pt>
              </c:strCache>
            </c:strRef>
          </c:tx>
          <c:cat>
            <c:strRef>
              <c:f>Arkusz1!$A$2:$A$4</c:f>
              <c:strCache>
                <c:ptCount val="3"/>
                <c:pt idx="0">
                  <c:v>Tak</c:v>
                </c:pt>
                <c:pt idx="1">
                  <c:v>Nie</c:v>
                </c:pt>
                <c:pt idx="2">
                  <c:v>Jest mi to obojętne</c:v>
                </c:pt>
              </c:strCache>
            </c:strRef>
          </c:cat>
          <c:val>
            <c:numRef>
              <c:f>Arkusz1!$B$2:$B$4</c:f>
              <c:numCache>
                <c:formatCode>General</c:formatCode>
                <c:ptCount val="3"/>
                <c:pt idx="0">
                  <c:v>8.2000000000000011</c:v>
                </c:pt>
                <c:pt idx="1">
                  <c:v>3.2</c:v>
                </c:pt>
                <c:pt idx="2">
                  <c:v>1.4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</c:pie3D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pl-PL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Czy wg. Ciebie polskie produkty są lepsze niż zagraniczne?</c:v>
                </c:pt>
              </c:strCache>
            </c:strRef>
          </c:tx>
          <c:cat>
            <c:strRef>
              <c:f>Arkusz1!$A$2:$A$4</c:f>
              <c:strCache>
                <c:ptCount val="3"/>
                <c:pt idx="0">
                  <c:v>Zdecydowanie tak</c:v>
                </c:pt>
                <c:pt idx="1">
                  <c:v>Są na podobnym poziomie.</c:v>
                </c:pt>
                <c:pt idx="2">
                  <c:v>Są gorsze</c:v>
                </c:pt>
              </c:strCache>
            </c:strRef>
          </c:cat>
          <c:val>
            <c:numRef>
              <c:f>Arkusz1!$B$2:$B$4</c:f>
              <c:numCache>
                <c:formatCode>General</c:formatCode>
                <c:ptCount val="3"/>
                <c:pt idx="0">
                  <c:v>8.2000000000000011</c:v>
                </c:pt>
                <c:pt idx="1">
                  <c:v>3.2</c:v>
                </c:pt>
                <c:pt idx="2">
                  <c:v>1.4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</c:pie3DChart>
    </c:plotArea>
    <c:legend>
      <c:legendPos val="r"/>
      <c:layout>
        <c:manualLayout>
          <c:xMode val="edge"/>
          <c:yMode val="edge"/>
          <c:x val="0.66245731388158191"/>
          <c:y val="0.32361004023144685"/>
          <c:w val="0.30483168673411637"/>
          <c:h val="0.67450739745596833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pl-PL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rójkąt równoramienny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ytuł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9" name="Podtytuł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28" name="Symbol zastępczy daty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5A8CD860-96FB-446E-9C18-5D2EC73A4A34}" type="datetimeFigureOut">
              <a:rPr lang="pl-PL" smtClean="0"/>
              <a:pPr/>
              <a:t>2013-03-27</a:t>
            </a:fld>
            <a:endParaRPr lang="pl-PL"/>
          </a:p>
        </p:txBody>
      </p:sp>
      <p:sp>
        <p:nvSpPr>
          <p:cNvPr id="17" name="Symbol zastępczy stopki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pl-PL"/>
          </a:p>
        </p:txBody>
      </p:sp>
      <p:sp>
        <p:nvSpPr>
          <p:cNvPr id="29" name="Symbol zastępczy numeru slajdu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FA357AA8-DB84-41CE-A4A2-D13E599B45C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CD860-96FB-446E-9C18-5D2EC73A4A34}" type="datetimeFigureOut">
              <a:rPr lang="pl-PL" smtClean="0"/>
              <a:pPr/>
              <a:t>2013-03-27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57AA8-DB84-41CE-A4A2-D13E599B45C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CD860-96FB-446E-9C18-5D2EC73A4A34}" type="datetimeFigureOut">
              <a:rPr lang="pl-PL" smtClean="0"/>
              <a:pPr/>
              <a:t>2013-03-27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57AA8-DB84-41CE-A4A2-D13E599B45C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5A8CD860-96FB-446E-9C18-5D2EC73A4A34}" type="datetimeFigureOut">
              <a:rPr lang="pl-PL" smtClean="0"/>
              <a:pPr/>
              <a:t>2013-03-27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57AA8-DB84-41CE-A4A2-D13E599B45C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rójkąt prostokątny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Trójkąt równoramienny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5A8CD860-96FB-446E-9C18-5D2EC73A4A34}" type="datetimeFigureOut">
              <a:rPr lang="pl-PL" smtClean="0"/>
              <a:pPr/>
              <a:t>2013-03-27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FA357AA8-DB84-41CE-A4A2-D13E599B45CD}" type="slidenum">
              <a:rPr lang="pl-PL" smtClean="0"/>
              <a:pPr/>
              <a:t>‹#›</a:t>
            </a:fld>
            <a:endParaRPr lang="pl-PL"/>
          </a:p>
        </p:txBody>
      </p:sp>
      <p:cxnSp>
        <p:nvCxnSpPr>
          <p:cNvPr id="11" name="Łącznik prosty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Łącznik prosty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A8CD860-96FB-446E-9C18-5D2EC73A4A34}" type="datetimeFigureOut">
              <a:rPr lang="pl-PL" smtClean="0"/>
              <a:pPr/>
              <a:t>2013-03-27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FA357AA8-DB84-41CE-A4A2-D13E599B45C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ównani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5A8CD860-96FB-446E-9C18-5D2EC73A4A34}" type="datetimeFigureOut">
              <a:rPr lang="pl-PL" smtClean="0"/>
              <a:pPr/>
              <a:t>2013-03-27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FA357AA8-DB84-41CE-A4A2-D13E599B45C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CD860-96FB-446E-9C18-5D2EC73A4A34}" type="datetimeFigureOut">
              <a:rPr lang="pl-PL" smtClean="0"/>
              <a:pPr/>
              <a:t>2013-03-27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57AA8-DB84-41CE-A4A2-D13E599B45C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A8CD860-96FB-446E-9C18-5D2EC73A4A34}" type="datetimeFigureOut">
              <a:rPr lang="pl-PL" smtClean="0"/>
              <a:pPr/>
              <a:t>2013-03-27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FA357AA8-DB84-41CE-A4A2-D13E599B45C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5A8CD860-96FB-446E-9C18-5D2EC73A4A34}" type="datetimeFigureOut">
              <a:rPr lang="pl-PL" smtClean="0"/>
              <a:pPr/>
              <a:t>2013-03-27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FA357AA8-DB84-41CE-A4A2-D13E599B45C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l-PL" smtClean="0"/>
              <a:t>Kliknij ikonę, aby dodać obraz</a:t>
            </a:r>
            <a:endParaRPr kumimoji="0" lang="en-US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5A8CD860-96FB-446E-9C18-5D2EC73A4A34}" type="datetimeFigureOut">
              <a:rPr lang="pl-PL" smtClean="0"/>
              <a:pPr/>
              <a:t>2013-03-27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FA357AA8-DB84-41CE-A4A2-D13E599B45C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rójkąt prostokątny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Łącznik prosty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Łącznik prosty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Symbol zastępczy tytułu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3" name="Symbol zastępczy tekstu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4" name="Symbol zastępczy daty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5A8CD860-96FB-446E-9C18-5D2EC73A4A34}" type="datetimeFigureOut">
              <a:rPr lang="pl-PL" smtClean="0"/>
              <a:pPr/>
              <a:t>2013-03-27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pl-PL"/>
          </a:p>
        </p:txBody>
      </p:sp>
      <p:sp>
        <p:nvSpPr>
          <p:cNvPr id="23" name="Symbol zastępczy numeru slajdu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FA357AA8-DB84-41CE-A4A2-D13E599B45CD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fade/>
  </p:transition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F:\Prezentacja-%20Sejm\Pandora_s_Lunchbox_Processed_Food_Standoff_chicken_sandwich_.mp4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540544" y="1285860"/>
            <a:ext cx="8062912" cy="1571636"/>
          </a:xfrm>
        </p:spPr>
        <p:txBody>
          <a:bodyPr/>
          <a:lstStyle/>
          <a:p>
            <a:r>
              <a:rPr lang="pl-PL" dirty="0" smtClean="0"/>
              <a:t>Ekorozwój naszej okolicy.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540544" y="3000372"/>
            <a:ext cx="8062912" cy="1500198"/>
          </a:xfrm>
        </p:spPr>
        <p:txBody>
          <a:bodyPr/>
          <a:lstStyle/>
          <a:p>
            <a:r>
              <a:rPr lang="pl-PL" dirty="0" smtClean="0"/>
              <a:t>Zakupy.</a:t>
            </a:r>
            <a:endParaRPr lang="pl-PL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</p:nvPr>
        </p:nvGraphicFramePr>
        <p:xfrm>
          <a:off x="500034" y="1214422"/>
          <a:ext cx="8229600" cy="25717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Wykres 2"/>
          <p:cNvGraphicFramePr/>
          <p:nvPr/>
        </p:nvGraphicFramePr>
        <p:xfrm>
          <a:off x="214282" y="3857628"/>
          <a:ext cx="8929718" cy="26432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ytuł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lang="pl-PL" dirty="0" smtClean="0"/>
              <a:t>Ankieta c.d.</a:t>
            </a:r>
            <a:endParaRPr lang="pl-PL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Dlaczego torby ekologiczne są lepsze od zwykłych foliowych?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pl-PL" sz="2000" b="1" dirty="0" smtClean="0"/>
              <a:t> ZALETY EKOTORBY </a:t>
            </a:r>
            <a:r>
              <a:rPr lang="pl-PL" sz="2000" dirty="0" smtClean="0"/>
              <a:t>:</a:t>
            </a:r>
            <a:r>
              <a:rPr lang="pl-PL" sz="1600" dirty="0" smtClean="0"/>
              <a:t/>
            </a:r>
            <a:br>
              <a:rPr lang="pl-PL" sz="1600" dirty="0" smtClean="0"/>
            </a:br>
            <a:endParaRPr lang="pl-PL" sz="1600" dirty="0" smtClean="0"/>
          </a:p>
          <a:p>
            <a:pPr>
              <a:buNone/>
            </a:pPr>
            <a:r>
              <a:rPr lang="pl-PL" sz="1800" dirty="0" smtClean="0"/>
              <a:t>-przyjazna dla środowiska,</a:t>
            </a:r>
          </a:p>
          <a:p>
            <a:pPr>
              <a:buNone/>
            </a:pPr>
            <a:r>
              <a:rPr lang="pl-PL" sz="1800" dirty="0" smtClean="0"/>
              <a:t>-trwała – okres użytkowania to co najmniej kilka lat,</a:t>
            </a:r>
          </a:p>
          <a:p>
            <a:pPr>
              <a:buNone/>
            </a:pPr>
            <a:r>
              <a:rPr lang="pl-PL" sz="1800" dirty="0" smtClean="0"/>
              <a:t>-wygodna w użytkowaniu – można je nosić zarówno </a:t>
            </a:r>
          </a:p>
          <a:p>
            <a:pPr>
              <a:buNone/>
            </a:pPr>
            <a:r>
              <a:rPr lang="pl-PL" sz="1800" dirty="0" smtClean="0"/>
              <a:t>w ręku jak i na ramieniu,</a:t>
            </a:r>
          </a:p>
          <a:p>
            <a:pPr>
              <a:buNone/>
            </a:pPr>
            <a:r>
              <a:rPr lang="pl-PL" sz="1800" dirty="0" smtClean="0"/>
              <a:t>- uniwersalna – nadaje się nie tylko na zakupy,</a:t>
            </a:r>
          </a:p>
          <a:p>
            <a:pPr>
              <a:buNone/>
            </a:pPr>
            <a:r>
              <a:rPr lang="pl-PL" sz="1800" dirty="0" smtClean="0"/>
              <a:t>a ostatnio także coraz bardziej modna.</a:t>
            </a:r>
          </a:p>
          <a:p>
            <a:pPr>
              <a:buNone/>
            </a:pPr>
            <a:endParaRPr lang="pl-PL" sz="1800" dirty="0" smtClean="0"/>
          </a:p>
          <a:p>
            <a:pPr>
              <a:buFontTx/>
              <a:buChar char="-"/>
            </a:pPr>
            <a:endParaRPr lang="pl-PL" sz="1600" dirty="0" smtClean="0"/>
          </a:p>
        </p:txBody>
      </p:sp>
      <p:pic>
        <p:nvPicPr>
          <p:cNvPr id="1026" name="Picture 2" descr="I:\Users\Admin\Desktop\6073_cado_torb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57950" y="1928802"/>
            <a:ext cx="2346309" cy="368370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Bycie </a:t>
            </a:r>
            <a:r>
              <a:rPr lang="pl-PL" dirty="0" err="1" smtClean="0"/>
              <a:t>,,e</a:t>
            </a:r>
            <a:r>
              <a:rPr lang="pl-PL" dirty="0" smtClean="0"/>
              <a:t>ko” jest opłacalne!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pl-PL" sz="3200" dirty="0" smtClean="0"/>
              <a:t>Koszt</a:t>
            </a:r>
            <a:r>
              <a:rPr lang="pl-PL" sz="2400" dirty="0" smtClean="0"/>
              <a:t>:</a:t>
            </a:r>
          </a:p>
          <a:p>
            <a:r>
              <a:rPr lang="pl-PL" sz="2400" dirty="0" smtClean="0"/>
              <a:t>Jedna torba ekologiczna kosztuje ok. 10zł., a jej</a:t>
            </a:r>
          </a:p>
          <a:p>
            <a:pPr>
              <a:buNone/>
            </a:pPr>
            <a:r>
              <a:rPr lang="pl-PL" sz="2400" dirty="0" smtClean="0"/>
              <a:t>     czas używania to ok. 3 lata.</a:t>
            </a:r>
          </a:p>
          <a:p>
            <a:r>
              <a:rPr lang="pl-PL" sz="2400" dirty="0" smtClean="0"/>
              <a:t>Jedna reklamówka foliowa kosztuje 0,07zł. Robiąc 3 razy w tygodniu i za każdym razem biorąc dwie reklamówki foliowe zapłacimy: </a:t>
            </a:r>
          </a:p>
          <a:p>
            <a:pPr>
              <a:buNone/>
            </a:pPr>
            <a:r>
              <a:rPr lang="pl-PL" sz="2400" dirty="0" smtClean="0"/>
              <a:t>     </a:t>
            </a:r>
            <a:r>
              <a:rPr lang="pl-PL" sz="2400" dirty="0" smtClean="0">
                <a:solidFill>
                  <a:schemeClr val="accent1">
                    <a:lumMod val="75000"/>
                  </a:schemeClr>
                </a:solidFill>
              </a:rPr>
              <a:t>Miesięcznie</a:t>
            </a:r>
            <a:r>
              <a:rPr lang="pl-PL" sz="2400" dirty="0" smtClean="0"/>
              <a:t>: 0,07zł*2 reklamówki*3 razy w tygodniu*4 tygodnie w miesiącu=</a:t>
            </a:r>
            <a:r>
              <a:rPr lang="pl-PL" sz="2400" dirty="0" smtClean="0">
                <a:solidFill>
                  <a:srgbClr val="FFFF00"/>
                </a:solidFill>
              </a:rPr>
              <a:t>1,68zł</a:t>
            </a:r>
            <a:r>
              <a:rPr lang="pl-PL" sz="2400" dirty="0" smtClean="0"/>
              <a:t>.</a:t>
            </a:r>
          </a:p>
          <a:p>
            <a:pPr>
              <a:buNone/>
            </a:pPr>
            <a:r>
              <a:rPr lang="pl-PL" sz="2400" dirty="0" smtClean="0"/>
              <a:t>     </a:t>
            </a:r>
            <a:r>
              <a:rPr lang="pl-PL" sz="2400" dirty="0" smtClean="0">
                <a:solidFill>
                  <a:schemeClr val="accent1">
                    <a:lumMod val="75000"/>
                  </a:schemeClr>
                </a:solidFill>
              </a:rPr>
              <a:t>Czyli przez 3 lata </a:t>
            </a:r>
            <a:r>
              <a:rPr lang="pl-PL" sz="2400" dirty="0" smtClean="0"/>
              <a:t>(36 miesięcy): 1,68*36=</a:t>
            </a:r>
            <a:r>
              <a:rPr lang="pl-PL" sz="2400" dirty="0" smtClean="0">
                <a:solidFill>
                  <a:srgbClr val="FFFF00"/>
                </a:solidFill>
              </a:rPr>
              <a:t>60,48zł</a:t>
            </a:r>
            <a:r>
              <a:rPr lang="pl-PL" sz="2400" dirty="0" smtClean="0"/>
              <a:t>.</a:t>
            </a:r>
          </a:p>
          <a:p>
            <a:pPr algn="ctr">
              <a:buNone/>
            </a:pPr>
            <a:r>
              <a:rPr lang="pl-PL" sz="2400" dirty="0" smtClean="0">
                <a:solidFill>
                  <a:srgbClr val="FFFF00"/>
                </a:solidFill>
              </a:rPr>
              <a:t>Dzięki torbie ekologicznej nie zanieczyszczamy środowiska, a zyskujemy  wygodę i ok.50zł.</a:t>
            </a:r>
          </a:p>
          <a:p>
            <a:pPr>
              <a:buNone/>
            </a:pPr>
            <a:endParaRPr lang="pl-PL" sz="2400" dirty="0" smtClean="0"/>
          </a:p>
          <a:p>
            <a:pPr>
              <a:buNone/>
            </a:pPr>
            <a:endParaRPr lang="pl-PL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Lekcja z najmłodszymi.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pl-PL" sz="2000" dirty="0" smtClean="0"/>
              <a:t>     Dbanie o środowisko jest bardzo ważne i powinno być wpajane od najmłodszych lat. Postanowiliśmy więc wybrać się do klasy II, aby przeprowadzić z nimi lekcję o segregacji śmieci i </a:t>
            </a:r>
            <a:r>
              <a:rPr lang="pl-PL" sz="2000" dirty="0" err="1" smtClean="0"/>
              <a:t>ekożywności</a:t>
            </a:r>
            <a:r>
              <a:rPr lang="pl-PL" sz="2000" dirty="0" smtClean="0"/>
              <a:t>. Jak się okazało, nasi najmłodsi byli świetnie przygotowani i z drobną pomocą doskonale poradzili sobie z łamigłówkami i segregacją odpadów.</a:t>
            </a:r>
            <a:endParaRPr lang="pl-PL" sz="2000" dirty="0"/>
          </a:p>
        </p:txBody>
      </p:sp>
      <p:pic>
        <p:nvPicPr>
          <p:cNvPr id="2052" name="Picture 4" descr="I:\Users\Admin\Documents\FFOutput\DSC_07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4000504"/>
            <a:ext cx="3954369" cy="2223165"/>
          </a:xfrm>
          <a:prstGeom prst="rect">
            <a:avLst/>
          </a:prstGeom>
          <a:noFill/>
        </p:spPr>
      </p:pic>
      <p:pic>
        <p:nvPicPr>
          <p:cNvPr id="2053" name="Picture 5" descr="I:\Users\Admin\Documents\FFOutput\DSC_07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4000504"/>
            <a:ext cx="4003975" cy="225105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Lekcja c.d.</a:t>
            </a:r>
            <a:endParaRPr lang="pl-PL" dirty="0"/>
          </a:p>
        </p:txBody>
      </p:sp>
      <p:pic>
        <p:nvPicPr>
          <p:cNvPr id="3077" name="Picture 5" descr="I:\Users\Admin\Documents\FFOutput\DSC_07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48" y="3929066"/>
            <a:ext cx="4701458" cy="26431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4" name="Picture 2" descr="I:\Users\Admin\Documents\FFOutput\DSC_070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61396" y="857232"/>
            <a:ext cx="5082604" cy="29289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5" name="Picture 3" descr="I:\Users\Admin\Documents\FFOutput\DSC0272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4005277"/>
            <a:ext cx="3803631" cy="28527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6" name="Picture 4" descr="I:\Users\Admin\Documents\FFOutput\DSC02716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7158" y="1214422"/>
            <a:ext cx="3698856" cy="27741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dirty="0" smtClean="0"/>
              <a:t>Fast </a:t>
            </a:r>
            <a:r>
              <a:rPr lang="pl-PL" dirty="0" err="1" smtClean="0"/>
              <a:t>food</a:t>
            </a:r>
            <a:r>
              <a:rPr lang="pl-PL" dirty="0" smtClean="0"/>
              <a:t> kontra zwykła kanapka- Jak długo nadają się do spożycia?</a:t>
            </a:r>
            <a:endParaRPr lang="pl-PL" dirty="0"/>
          </a:p>
        </p:txBody>
      </p:sp>
      <p:pic>
        <p:nvPicPr>
          <p:cNvPr id="8" name="Pandora_s_Lunchbox_Processed_Food_Standoff_chicken_sandwich_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571604" y="2000240"/>
            <a:ext cx="6191293" cy="4643470"/>
          </a:xfrm>
          <a:prstGeom prst="rect">
            <a:avLst/>
          </a:prstGeom>
        </p:spPr>
      </p:pic>
      <p:sp>
        <p:nvSpPr>
          <p:cNvPr id="9" name="pole tekstowe 8"/>
          <p:cNvSpPr txBox="1"/>
          <p:nvPr/>
        </p:nvSpPr>
        <p:spPr>
          <a:xfrm>
            <a:off x="1714480" y="6627168"/>
            <a:ext cx="764383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900" dirty="0" smtClean="0"/>
              <a:t>Źródło: http://kefir2010.wordpress.com/2013/03/10/smieciarskie-zarcie-szok-ta-zywnosc-nie-psuje-sie-przez-lata-video/</a:t>
            </a:r>
            <a:endParaRPr lang="pl-PL" sz="900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8453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Akcja ,,Nakrętka”.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pl-PL" dirty="0" smtClean="0"/>
              <a:t>    Nie wszystkie śmieci warto wyrzucać. Dowodem tego jest właśnie akcja nakrętka. Nasza szkoła już od kilku lat uczestniczy w tej akcji, pomagając przy tym niepełnosprawnym.</a:t>
            </a:r>
            <a:endParaRPr lang="pl-PL" dirty="0"/>
          </a:p>
        </p:txBody>
      </p:sp>
      <p:pic>
        <p:nvPicPr>
          <p:cNvPr id="4098" name="Picture 2" descr="I:\Users\Admin\Documents\FFOutput\DSC0267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4286256"/>
            <a:ext cx="3000396" cy="2250297"/>
          </a:xfrm>
          <a:prstGeom prst="rect">
            <a:avLst/>
          </a:prstGeom>
          <a:noFill/>
        </p:spPr>
      </p:pic>
      <p:pic>
        <p:nvPicPr>
          <p:cNvPr id="4099" name="Picture 3" descr="I:\Users\Admin\Documents\FFOutput\DSC0268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8" y="4286256"/>
            <a:ext cx="2952771" cy="221457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714876" y="0"/>
            <a:ext cx="4429124" cy="6858000"/>
          </a:xfrm>
        </p:spPr>
        <p:txBody>
          <a:bodyPr>
            <a:noAutofit/>
          </a:bodyPr>
          <a:lstStyle/>
          <a:p>
            <a:r>
              <a:rPr lang="pl-PL" sz="4000" dirty="0" smtClean="0"/>
              <a:t>Podziękowanie za pomoc w zbiórce plastikowych nakrętek dla Zespołu Szkół w Kamienicy Królewskiej.</a:t>
            </a:r>
            <a:endParaRPr lang="pl-PL" sz="4000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596" y="0"/>
            <a:ext cx="4817504" cy="6858000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pl-PL" sz="3200" dirty="0" smtClean="0"/>
              <a:t>Rozmowa z Panem Mariuszem Laska, na temat ekologii i ochrony środowiska w naszej gminie.</a:t>
            </a:r>
            <a:endParaRPr lang="pl-PL" sz="3200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14348" y="1857364"/>
            <a:ext cx="2925238" cy="2841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pole tekstowe 5"/>
          <p:cNvSpPr txBox="1"/>
          <p:nvPr/>
        </p:nvSpPr>
        <p:spPr>
          <a:xfrm>
            <a:off x="4000496" y="1857364"/>
            <a:ext cx="428628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Korzystając z wizyty Pana Mariusza Laski inspektora ds. Ochrony Środowiska w sierakowickim Urzędzie Gminy, zadaliśmy Panu Mariuszowi pytanie:</a:t>
            </a:r>
          </a:p>
          <a:p>
            <a:r>
              <a:rPr lang="pl-PL" dirty="0" smtClean="0">
                <a:solidFill>
                  <a:srgbClr val="FFC000"/>
                </a:solidFill>
              </a:rPr>
              <a:t>Czy w naszej gminie są producenci ekologicznej żywności i czy są w jakiś sposób dofinansowywani? </a:t>
            </a:r>
          </a:p>
          <a:p>
            <a:endParaRPr lang="pl-PL" dirty="0" smtClean="0">
              <a:solidFill>
                <a:srgbClr val="FFC000"/>
              </a:solidFill>
            </a:endParaRPr>
          </a:p>
          <a:p>
            <a:r>
              <a:rPr lang="pl-PL" dirty="0" smtClean="0">
                <a:solidFill>
                  <a:srgbClr val="FFC000"/>
                </a:solidFill>
              </a:rPr>
              <a:t>Tak, w naszej gminie znajdują się 2-3 gospodarstwa produkujące ekologiczną żywność. Są one dofinansowywane ze środków </a:t>
            </a:r>
            <a:r>
              <a:rPr lang="pl-PL" b="1" dirty="0" smtClean="0">
                <a:solidFill>
                  <a:srgbClr val="FFC000"/>
                </a:solidFill>
              </a:rPr>
              <a:t>Agencji</a:t>
            </a:r>
            <a:r>
              <a:rPr lang="pl-PL" dirty="0" smtClean="0">
                <a:solidFill>
                  <a:srgbClr val="FFC000"/>
                </a:solidFill>
              </a:rPr>
              <a:t> </a:t>
            </a:r>
            <a:r>
              <a:rPr lang="pl-PL" b="1" dirty="0" smtClean="0">
                <a:solidFill>
                  <a:srgbClr val="FFC000"/>
                </a:solidFill>
              </a:rPr>
              <a:t>Restrukturyzacji i Modernizacji Rolnictwa.</a:t>
            </a:r>
            <a:endParaRPr lang="pl-PL" dirty="0" smtClean="0">
              <a:solidFill>
                <a:srgbClr val="FFC000"/>
              </a:solidFill>
            </a:endParaRPr>
          </a:p>
          <a:p>
            <a:endParaRPr lang="pl-PL" dirty="0" smtClean="0">
              <a:solidFill>
                <a:srgbClr val="FFC000"/>
              </a:solidFill>
            </a:endParaRPr>
          </a:p>
          <a:p>
            <a:endParaRPr lang="pl-PL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pl-PL" sz="3200" dirty="0" smtClean="0"/>
              <a:t>Wywiad z Panią Reginą </a:t>
            </a:r>
            <a:r>
              <a:rPr lang="pl-PL" sz="3200" dirty="0" err="1" smtClean="0"/>
              <a:t>Lejk</a:t>
            </a:r>
            <a:r>
              <a:rPr lang="pl-PL" sz="3200" dirty="0" smtClean="0"/>
              <a:t>, sprzedawczynią w sklepie ,,Groszek”</a:t>
            </a:r>
            <a:endParaRPr lang="pl-PL" sz="32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882808"/>
            <a:ext cx="4186238" cy="497519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l-PL" sz="1800" dirty="0" smtClean="0">
                <a:solidFill>
                  <a:srgbClr val="FFFF00"/>
                </a:solidFill>
              </a:rPr>
              <a:t>1.Czy klienci przychodzą do sklepu</a:t>
            </a:r>
          </a:p>
          <a:p>
            <a:pPr>
              <a:buNone/>
            </a:pPr>
            <a:r>
              <a:rPr lang="pl-PL" sz="1800" dirty="0" smtClean="0">
                <a:solidFill>
                  <a:srgbClr val="FFFF00"/>
                </a:solidFill>
              </a:rPr>
              <a:t>z listami zakupów?</a:t>
            </a:r>
          </a:p>
          <a:p>
            <a:pPr>
              <a:buNone/>
            </a:pPr>
            <a:r>
              <a:rPr lang="pl-PL" sz="1800" dirty="0" smtClean="0"/>
              <a:t>-Nie, ludzie nie robią list zakupów.</a:t>
            </a:r>
          </a:p>
          <a:p>
            <a:pPr>
              <a:buNone/>
            </a:pPr>
            <a:r>
              <a:rPr lang="pl-PL" sz="1800" dirty="0" smtClean="0"/>
              <a:t>Czasem zdarzają się mężczyźni z</a:t>
            </a:r>
          </a:p>
          <a:p>
            <a:pPr>
              <a:buNone/>
            </a:pPr>
            <a:r>
              <a:rPr lang="pl-PL" sz="1800" dirty="0" smtClean="0"/>
              <a:t>kartkami, ale to też już rzadkość. </a:t>
            </a:r>
          </a:p>
          <a:p>
            <a:pPr>
              <a:buNone/>
            </a:pPr>
            <a:r>
              <a:rPr lang="pl-PL" sz="1800" dirty="0" smtClean="0">
                <a:solidFill>
                  <a:srgbClr val="FFFF00"/>
                </a:solidFill>
              </a:rPr>
              <a:t>2.Czy klienci przynoszą własne</a:t>
            </a:r>
          </a:p>
          <a:p>
            <a:pPr>
              <a:buNone/>
            </a:pPr>
            <a:r>
              <a:rPr lang="pl-PL" sz="1800" dirty="0" smtClean="0">
                <a:solidFill>
                  <a:srgbClr val="FFFF00"/>
                </a:solidFill>
              </a:rPr>
              <a:t>torby na zakupy?</a:t>
            </a:r>
          </a:p>
          <a:p>
            <a:pPr>
              <a:buNone/>
            </a:pPr>
            <a:r>
              <a:rPr lang="pl-PL" sz="1800" dirty="0" smtClean="0"/>
              <a:t>-Tak, ok. 50% klientów przynosi</a:t>
            </a:r>
          </a:p>
          <a:p>
            <a:pPr>
              <a:buNone/>
            </a:pPr>
            <a:r>
              <a:rPr lang="pl-PL" sz="1800" dirty="0" smtClean="0"/>
              <a:t>własne torby.</a:t>
            </a:r>
          </a:p>
          <a:p>
            <a:pPr>
              <a:buNone/>
            </a:pPr>
            <a:r>
              <a:rPr lang="pl-PL" sz="1800" dirty="0" smtClean="0">
                <a:solidFill>
                  <a:srgbClr val="FFFF00"/>
                </a:solidFill>
              </a:rPr>
              <a:t>3.Czy </a:t>
            </a:r>
            <a:r>
              <a:rPr lang="pl-PL" sz="1800" dirty="0" err="1" smtClean="0">
                <a:solidFill>
                  <a:srgbClr val="FFFF00"/>
                </a:solidFill>
              </a:rPr>
              <a:t>eko</a:t>
            </a:r>
            <a:r>
              <a:rPr lang="pl-PL" sz="1800" dirty="0" smtClean="0">
                <a:solidFill>
                  <a:srgbClr val="FFFF00"/>
                </a:solidFill>
              </a:rPr>
              <a:t> żywność jest</a:t>
            </a:r>
          </a:p>
          <a:p>
            <a:pPr>
              <a:buNone/>
            </a:pPr>
            <a:r>
              <a:rPr lang="pl-PL" sz="1800" dirty="0" smtClean="0">
                <a:solidFill>
                  <a:srgbClr val="FFFF00"/>
                </a:solidFill>
              </a:rPr>
              <a:t>popularna, jeśli tak dlaczego?</a:t>
            </a:r>
          </a:p>
          <a:p>
            <a:pPr>
              <a:buNone/>
            </a:pPr>
            <a:r>
              <a:rPr lang="pl-PL" sz="1800" dirty="0" smtClean="0"/>
              <a:t>Tak, coraz więcej osób decyduje</a:t>
            </a:r>
          </a:p>
          <a:p>
            <a:pPr>
              <a:buNone/>
            </a:pPr>
            <a:r>
              <a:rPr lang="pl-PL" sz="1800" dirty="0" smtClean="0"/>
              <a:t>się na taką żywność, ponieważ jest</a:t>
            </a:r>
          </a:p>
          <a:p>
            <a:pPr>
              <a:buNone/>
            </a:pPr>
            <a:r>
              <a:rPr lang="pl-PL" sz="1800" dirty="0" smtClean="0"/>
              <a:t>ona zdrowsza i smaczniejsza.</a:t>
            </a:r>
          </a:p>
          <a:p>
            <a:pPr>
              <a:buNone/>
            </a:pPr>
            <a:endParaRPr lang="pl-PL" sz="1800" dirty="0"/>
          </a:p>
        </p:txBody>
      </p:sp>
      <p:pic>
        <p:nvPicPr>
          <p:cNvPr id="1027" name="Picture 3" descr="I:\Users\Admin\Documents\FFOutput\DSC_0714~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1857364"/>
            <a:ext cx="3643306" cy="20482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I:\Users\Admin\Documents\FFOutput\DSC_0712~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2" y="4214818"/>
            <a:ext cx="3828684" cy="21525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Ekorozwój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b="1" dirty="0" smtClean="0"/>
              <a:t>Ekorozwój -</a:t>
            </a:r>
            <a:r>
              <a:rPr lang="pl-PL" dirty="0" smtClean="0"/>
              <a:t> rozwój nie zagrażający środowisku naturalnemu, polityka i działania społeczne o charakterze proekologicznym, dążenie do równowagi sfery społecznej, gospodarczej i środowiska naturalnego.</a:t>
            </a:r>
            <a:endParaRPr lang="pl-PL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Co uczniowie naszej szkoły sądzą o </a:t>
            </a:r>
            <a:r>
              <a:rPr lang="pl-PL" dirty="0" err="1" smtClean="0"/>
              <a:t>eko</a:t>
            </a:r>
            <a:r>
              <a:rPr lang="pl-PL" dirty="0" smtClean="0"/>
              <a:t> produktach?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pl-PL" dirty="0" smtClean="0"/>
              <a:t>Zadaliśmy naszym kolegom i koleżankom</a:t>
            </a:r>
          </a:p>
          <a:p>
            <a:pPr>
              <a:buNone/>
            </a:pPr>
            <a:r>
              <a:rPr lang="pl-PL" dirty="0" smtClean="0"/>
              <a:t>pytanie:</a:t>
            </a:r>
          </a:p>
          <a:p>
            <a:pPr algn="ctr">
              <a:buNone/>
            </a:pPr>
            <a:r>
              <a:rPr lang="pl-PL" dirty="0" smtClean="0">
                <a:solidFill>
                  <a:srgbClr val="FFFF00"/>
                </a:solidFill>
              </a:rPr>
              <a:t>Co sądzisz o ekologii? </a:t>
            </a:r>
          </a:p>
          <a:p>
            <a:pPr algn="ctr">
              <a:buNone/>
            </a:pPr>
            <a:r>
              <a:rPr lang="pl-PL" dirty="0" smtClean="0">
                <a:solidFill>
                  <a:srgbClr val="92D050"/>
                </a:solidFill>
              </a:rPr>
              <a:t>Oto odpowiedzi:</a:t>
            </a:r>
          </a:p>
          <a:p>
            <a:pPr algn="ctr">
              <a:buNone/>
            </a:pPr>
            <a:r>
              <a:rPr lang="pl-PL" sz="2000" dirty="0" smtClean="0"/>
              <a:t>Ekologia ratuje nam życie!</a:t>
            </a:r>
          </a:p>
          <a:p>
            <a:pPr algn="ctr">
              <a:buNone/>
            </a:pPr>
            <a:r>
              <a:rPr lang="pl-PL" sz="2000" dirty="0" smtClean="0"/>
              <a:t>Eko żywność jest lepsza i smaczniejsza!</a:t>
            </a:r>
          </a:p>
          <a:p>
            <a:pPr algn="ctr">
              <a:buNone/>
            </a:pPr>
            <a:r>
              <a:rPr lang="pl-PL" sz="2000" dirty="0" smtClean="0"/>
              <a:t>Każdy powinien dbać o środowisko, bo każdy w nim żyje!</a:t>
            </a:r>
          </a:p>
          <a:p>
            <a:pPr algn="ctr">
              <a:buNone/>
            </a:pPr>
            <a:r>
              <a:rPr lang="pl-PL" sz="2000" dirty="0" smtClean="0"/>
              <a:t>Nie dajmy się truć, bądźmy </a:t>
            </a:r>
            <a:r>
              <a:rPr lang="pl-PL" sz="2000" dirty="0" err="1" smtClean="0"/>
              <a:t>eko</a:t>
            </a:r>
            <a:r>
              <a:rPr lang="pl-PL" sz="2000" dirty="0" smtClean="0"/>
              <a:t>!</a:t>
            </a:r>
            <a:endParaRPr lang="pl-PL" sz="2000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6600" dirty="0" smtClean="0"/>
              <a:t>Debata</a:t>
            </a:r>
            <a:endParaRPr lang="pl-PL" sz="66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pl-PL" sz="2000" dirty="0" smtClean="0"/>
              <a:t>      Dnia 20 marca 2013r. w naszej szkole przeprowadziliśmy debatę na temat: Ekorozwój naszej okolicy – zakupy. Na debatę zaprosiliśmy panią dyrektor Zespołu Szkół w Kamienicy Królewskiej Hannę Subkowską – Wójcik, szkolną panią pedagog Iwonę Koszałka – </a:t>
            </a:r>
            <a:r>
              <a:rPr lang="pl-PL" sz="2000" dirty="0" err="1" smtClean="0"/>
              <a:t>Arent</a:t>
            </a:r>
            <a:r>
              <a:rPr lang="pl-PL" sz="2000" dirty="0" smtClean="0"/>
              <a:t>, pracowników obsługi, </a:t>
            </a:r>
            <a:r>
              <a:rPr lang="pl-PL" sz="2000" dirty="0" smtClean="0"/>
              <a:t>nauczycielkę </a:t>
            </a:r>
            <a:r>
              <a:rPr lang="pl-PL" sz="2000" dirty="0" smtClean="0"/>
              <a:t>Grażynę Dawidowską oraz panią Annę Figura, przedstawicielkę okolicznej sieci sklepów ,,abc</a:t>
            </a:r>
            <a:r>
              <a:rPr lang="pl-PL" sz="2000" dirty="0" smtClean="0"/>
              <a:t>”, </a:t>
            </a:r>
            <a:r>
              <a:rPr lang="pl-PL" sz="2000" dirty="0" smtClean="0"/>
              <a:t>uczniów klasy III gimnazjum  i klasy VI. Wszyscy chętnie zabierali głos na debacie, przedstawiali nam swoje poglądy, z chęcią ocenili nasze pomysły i z przyjemnością brali udział w przygotowanych przez nas zadaniach. </a:t>
            </a:r>
            <a:endParaRPr lang="pl-PL" sz="2000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5" name="Picture 11" descr="I:\Users\Admin\Documents\FFOutput\DSCN42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268890"/>
            <a:ext cx="4786346" cy="35891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3" name="Picture 9" descr="I:\Users\Admin\Documents\FFOutput\DSCN424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714876" cy="35355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6" name="Picture 12" descr="I:\Users\Admin\Documents\FFOutput\DSCN424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1571611"/>
            <a:ext cx="4572859" cy="34290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:\Users\Admin\Documents\FFOutput\DSCN424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0"/>
            <a:ext cx="5064128" cy="37974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2" name="Picture 4" descr="I:\Users\Admin\Documents\FFOutput\DSC_072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71802" y="3521819"/>
            <a:ext cx="5934103" cy="33361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857356" y="267494"/>
            <a:ext cx="6829444" cy="3733010"/>
          </a:xfrm>
        </p:spPr>
        <p:txBody>
          <a:bodyPr/>
          <a:lstStyle/>
          <a:p>
            <a:r>
              <a:rPr lang="pl-PL" sz="6600" dirty="0" smtClean="0"/>
              <a:t>Koniec</a:t>
            </a:r>
            <a:endParaRPr lang="pl-PL" dirty="0"/>
          </a:p>
        </p:txBody>
      </p:sp>
      <p:sp>
        <p:nvSpPr>
          <p:cNvPr id="4" name="pole tekstowe 3"/>
          <p:cNvSpPr txBox="1"/>
          <p:nvPr/>
        </p:nvSpPr>
        <p:spPr>
          <a:xfrm>
            <a:off x="6286512" y="5715016"/>
            <a:ext cx="26432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Wykonali:</a:t>
            </a:r>
          </a:p>
          <a:p>
            <a:r>
              <a:rPr lang="pl-PL" dirty="0" smtClean="0"/>
              <a:t>Robert Wenta </a:t>
            </a:r>
          </a:p>
          <a:p>
            <a:r>
              <a:rPr lang="pl-PL" dirty="0" smtClean="0"/>
              <a:t>Adriana </a:t>
            </a:r>
            <a:r>
              <a:rPr lang="pl-PL" dirty="0" err="1" smtClean="0"/>
              <a:t>Neumiler</a:t>
            </a:r>
            <a:endParaRPr lang="pl-PL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Jaki związek mają zakupy z ekologią?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pl-PL" dirty="0" smtClean="0"/>
              <a:t>    Zakupy z ekologią mają wiele wspólnego. Są to nie tylko ekologiczne torby i żywność. Do ważnych czynników, które sprawiają, że produkt jest </a:t>
            </a:r>
            <a:r>
              <a:rPr lang="pl-PL" dirty="0" err="1" smtClean="0"/>
              <a:t>,,e</a:t>
            </a:r>
            <a:r>
              <a:rPr lang="pl-PL" dirty="0" smtClean="0"/>
              <a:t>ko” należy także kraj pochodzenia i koszty transportu danego towaru. Ważne jest też to, jak przygotowujemy się do zakupów i co kupujemy.</a:t>
            </a:r>
            <a:endParaRPr lang="pl-PL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Jak mądrze zrobić zakupy?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80000"/>
              </a:lnSpc>
              <a:buFontTx/>
              <a:buNone/>
            </a:pPr>
            <a:r>
              <a:rPr lang="pl-PL" b="1" dirty="0" smtClean="0"/>
              <a:t>Rady dla kupującego:</a:t>
            </a:r>
            <a:endParaRPr lang="pl-PL" dirty="0" smtClean="0"/>
          </a:p>
          <a:p>
            <a:pPr>
              <a:lnSpc>
                <a:spcPct val="80000"/>
              </a:lnSpc>
            </a:pPr>
            <a:r>
              <a:rPr lang="pl-PL" dirty="0" smtClean="0"/>
              <a:t>planujmy zakupy;</a:t>
            </a:r>
          </a:p>
          <a:p>
            <a:pPr>
              <a:lnSpc>
                <a:spcPct val="80000"/>
              </a:lnSpc>
            </a:pPr>
            <a:r>
              <a:rPr lang="pl-PL" dirty="0" smtClean="0"/>
              <a:t>w miarę możliwości kupujmy od producentów żywności oraz wybierajmy produkty, które przebyły jak najkrótszą drogę od producenta do klienta;</a:t>
            </a:r>
          </a:p>
          <a:p>
            <a:pPr>
              <a:lnSpc>
                <a:spcPct val="80000"/>
              </a:lnSpc>
            </a:pPr>
            <a:r>
              <a:rPr lang="pl-PL" dirty="0" smtClean="0"/>
              <a:t>chcąc kupić świeże artykuły, wybierajmy sklepy, które mają sprawdzoną renomę;</a:t>
            </a:r>
          </a:p>
          <a:p>
            <a:pPr>
              <a:lnSpc>
                <a:spcPct val="80000"/>
              </a:lnSpc>
            </a:pPr>
            <a:r>
              <a:rPr lang="pl-PL" dirty="0" smtClean="0"/>
              <a:t>kupujmy żywność w jak najmniej przetworzoną;</a:t>
            </a:r>
          </a:p>
          <a:p>
            <a:pPr>
              <a:lnSpc>
                <a:spcPct val="80000"/>
              </a:lnSpc>
            </a:pPr>
            <a:r>
              <a:rPr lang="pl-PL" dirty="0" smtClean="0"/>
              <a:t>nie kupujmy produktów łatwo psujących się, jeśli nie wykorzystamy ich od razu;</a:t>
            </a:r>
          </a:p>
          <a:p>
            <a:endParaRPr lang="pl-PL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Opinia jednego z internautów na temat </a:t>
            </a:r>
            <a:r>
              <a:rPr lang="pl-PL" dirty="0" err="1" smtClean="0"/>
              <a:t>eko</a:t>
            </a:r>
            <a:r>
              <a:rPr lang="pl-PL" dirty="0" smtClean="0"/>
              <a:t> żywności.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28596" y="1643050"/>
            <a:ext cx="8229600" cy="45720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pl-PL" sz="800" dirty="0" smtClean="0"/>
              <a:t> </a:t>
            </a:r>
            <a:r>
              <a:rPr lang="pl-PL" sz="1600" dirty="0" smtClean="0"/>
              <a:t>       Produkty ekologiczne zarówno spożywcze jak i inne są jednak znacznie    droższe. Czy zawsze warto je kupować? Kilka przykładów:</a:t>
            </a:r>
            <a:br>
              <a:rPr lang="pl-PL" sz="1600" dirty="0" smtClean="0"/>
            </a:br>
            <a:r>
              <a:rPr lang="pl-PL" sz="1600" dirty="0" smtClean="0"/>
              <a:t>       Klientka kupiła ekologiczne suszone śliwki kalifornijskie wyprodukowane przez firmę </a:t>
            </a:r>
            <a:r>
              <a:rPr lang="pl-PL" sz="1600" dirty="0" err="1" smtClean="0"/>
              <a:t>Bio</a:t>
            </a:r>
            <a:r>
              <a:rPr lang="pl-PL" sz="1600" dirty="0" smtClean="0"/>
              <a:t> Hurt. W torebce razem z owocami wysypały się białe, tłuste robaki. W odpowiedzi na interwencję właścicielka sklepu stwierdziła, że to dowód, że śliwki są naprawdę ekologiczne, bo w konserwowanych robaki by się nie zalęgły. Mam nadzieję, że klientka nie była wegetarianką...</a:t>
            </a:r>
            <a:br>
              <a:rPr lang="pl-PL" sz="1600" dirty="0" smtClean="0"/>
            </a:br>
            <a:r>
              <a:rPr lang="pl-PL" sz="1600" dirty="0" smtClean="0"/>
              <a:t>      W poszukiwaniu dobrego ketchupu kupiłem sobie drogi ketchup </a:t>
            </a:r>
            <a:r>
              <a:rPr lang="pl-PL" sz="1600" dirty="0" err="1" smtClean="0"/>
              <a:t>"ek</a:t>
            </a:r>
            <a:r>
              <a:rPr lang="pl-PL" sz="1600" dirty="0" smtClean="0"/>
              <a:t>o". Może on jest nawet zdrowy, ale raczej nie jadalny, ponieważ miałem wrażenie, że połowę zawartości stanowi cukier, który chyba szybko doprowadziłby mnie do cukrzycy.</a:t>
            </a:r>
            <a:br>
              <a:rPr lang="pl-PL" sz="1600" dirty="0" smtClean="0"/>
            </a:br>
            <a:r>
              <a:rPr lang="pl-PL" sz="1600" dirty="0" smtClean="0"/>
              <a:t>      W sklepie sportowym zainteresowałem się ekologiczną bielizną. Ucieszyłem się, że podkoszulek i bokserki z australijskiej bawełny będzie dobrym odzieniem na potliwość przy zmianie temperatur. Szybko jednak otrzeźwiałem, gdy zobaczyłem cenę. Odpowiednio 200 i 150 zł.   </a:t>
            </a:r>
            <a:br>
              <a:rPr lang="pl-PL" sz="1600" dirty="0" smtClean="0"/>
            </a:br>
            <a:r>
              <a:rPr lang="pl-PL" sz="1600" dirty="0" smtClean="0"/>
              <a:t>      Z drugiej strony, np. ekologiczne jajka, także te od kur zielononóżek, są - mimo wysokiej ceny - opłacalne, bo rzeczywiście smaczne i zachowujące świeżość nawet po oficjalnym terminie ważności.   </a:t>
            </a:r>
            <a:br>
              <a:rPr lang="pl-PL" sz="1600" dirty="0" smtClean="0"/>
            </a:br>
            <a:r>
              <a:rPr lang="pl-PL" sz="1600" dirty="0" smtClean="0"/>
              <a:t>      Tak więc z produktami ekologicznymi różnie bywa z punktu widzenia konsumenta.</a:t>
            </a:r>
            <a:endParaRPr lang="pl-PL" sz="800" dirty="0"/>
          </a:p>
        </p:txBody>
      </p:sp>
      <p:sp>
        <p:nvSpPr>
          <p:cNvPr id="4" name="pole tekstowe 3"/>
          <p:cNvSpPr txBox="1"/>
          <p:nvPr/>
        </p:nvSpPr>
        <p:spPr>
          <a:xfrm>
            <a:off x="4000464" y="6596390"/>
            <a:ext cx="514353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50" dirty="0" smtClean="0"/>
              <a:t>http://forum.forsal.pl/index.php?/topic/89357-/</a:t>
            </a:r>
            <a:endParaRPr lang="pl-PL" sz="1050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Eko znaki jakości.</a:t>
            </a:r>
            <a:endParaRPr lang="pl-PL" dirty="0"/>
          </a:p>
        </p:txBody>
      </p:sp>
      <p:pic>
        <p:nvPicPr>
          <p:cNvPr id="1026" name="Picture 2" descr="I:\Users\Admin\Desktop\03_certyfikowane_rolnictwo_ekologiczn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785926"/>
            <a:ext cx="1143008" cy="1143008"/>
          </a:xfrm>
          <a:prstGeom prst="rect">
            <a:avLst/>
          </a:prstGeom>
          <a:noFill/>
        </p:spPr>
      </p:pic>
      <p:sp>
        <p:nvSpPr>
          <p:cNvPr id="5" name="pole tekstowe 4"/>
          <p:cNvSpPr txBox="1"/>
          <p:nvPr/>
        </p:nvSpPr>
        <p:spPr>
          <a:xfrm>
            <a:off x="1571604" y="1928802"/>
            <a:ext cx="29289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/>
              <a:t>Znak certyfikowanego rolnictwa ekologicznego</a:t>
            </a:r>
            <a:r>
              <a:rPr lang="pl-PL" dirty="0" smtClean="0"/>
              <a:t> </a:t>
            </a:r>
            <a:endParaRPr lang="pl-PL" dirty="0"/>
          </a:p>
        </p:txBody>
      </p:sp>
      <p:pic>
        <p:nvPicPr>
          <p:cNvPr id="1027" name="Picture 3" descr="I:\Users\Admin\Desktop\04_rolnictwo_ekologiczne_u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3357562"/>
            <a:ext cx="1143008" cy="1143008"/>
          </a:xfrm>
          <a:prstGeom prst="rect">
            <a:avLst/>
          </a:prstGeom>
          <a:noFill/>
        </p:spPr>
      </p:pic>
      <p:sp>
        <p:nvSpPr>
          <p:cNvPr id="8" name="pole tekstowe 7"/>
          <p:cNvSpPr txBox="1"/>
          <p:nvPr/>
        </p:nvSpPr>
        <p:spPr>
          <a:xfrm>
            <a:off x="1571604" y="3500438"/>
            <a:ext cx="29289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/>
              <a:t>Znak rolnictwa ekologicznego Unii Europejskiej</a:t>
            </a:r>
            <a:r>
              <a:rPr lang="pl-PL" dirty="0" smtClean="0"/>
              <a:t> </a:t>
            </a:r>
            <a:endParaRPr lang="pl-PL" dirty="0"/>
          </a:p>
        </p:txBody>
      </p:sp>
      <p:pic>
        <p:nvPicPr>
          <p:cNvPr id="1028" name="Picture 4" descr="I:\Users\Admin\Desktop\05_ecolabel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4857760"/>
            <a:ext cx="1143008" cy="1143008"/>
          </a:xfrm>
          <a:prstGeom prst="rect">
            <a:avLst/>
          </a:prstGeom>
          <a:noFill/>
        </p:spPr>
      </p:pic>
      <p:sp>
        <p:nvSpPr>
          <p:cNvPr id="10" name="pole tekstowe 9"/>
          <p:cNvSpPr txBox="1"/>
          <p:nvPr/>
        </p:nvSpPr>
        <p:spPr>
          <a:xfrm>
            <a:off x="1571604" y="5143512"/>
            <a:ext cx="2500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/>
              <a:t>Znak </a:t>
            </a:r>
            <a:r>
              <a:rPr lang="pl-PL" b="1" dirty="0" err="1" smtClean="0"/>
              <a:t>Ecolabel</a:t>
            </a:r>
            <a:r>
              <a:rPr lang="pl-PL" dirty="0" smtClean="0"/>
              <a:t> </a:t>
            </a:r>
            <a:endParaRPr lang="pl-PL" dirty="0"/>
          </a:p>
        </p:txBody>
      </p:sp>
      <p:pic>
        <p:nvPicPr>
          <p:cNvPr id="1029" name="Picture 5" descr="I:\Users\Admin\Desktop\06_ecoland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14876" y="1428736"/>
            <a:ext cx="1143008" cy="1143008"/>
          </a:xfrm>
          <a:prstGeom prst="rect">
            <a:avLst/>
          </a:prstGeom>
          <a:noFill/>
        </p:spPr>
      </p:pic>
      <p:sp>
        <p:nvSpPr>
          <p:cNvPr id="12" name="pole tekstowe 11"/>
          <p:cNvSpPr txBox="1"/>
          <p:nvPr/>
        </p:nvSpPr>
        <p:spPr>
          <a:xfrm>
            <a:off x="5857884" y="1785926"/>
            <a:ext cx="29289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/>
              <a:t>Znak </a:t>
            </a:r>
            <a:r>
              <a:rPr lang="pl-PL" b="1" dirty="0" err="1" smtClean="0"/>
              <a:t>EKOLANDu</a:t>
            </a:r>
            <a:r>
              <a:rPr lang="pl-PL" dirty="0" smtClean="0"/>
              <a:t> </a:t>
            </a:r>
            <a:endParaRPr lang="pl-PL" dirty="0"/>
          </a:p>
        </p:txBody>
      </p:sp>
      <p:pic>
        <p:nvPicPr>
          <p:cNvPr id="1030" name="Picture 6" descr="I:\Users\Admin\Desktop\08_gwarantowana_tradycyjna_specjalnosc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714876" y="2786058"/>
            <a:ext cx="1143008" cy="1143008"/>
          </a:xfrm>
          <a:prstGeom prst="rect">
            <a:avLst/>
          </a:prstGeom>
          <a:noFill/>
        </p:spPr>
      </p:pic>
      <p:sp>
        <p:nvSpPr>
          <p:cNvPr id="14" name="pole tekstowe 13"/>
          <p:cNvSpPr txBox="1"/>
          <p:nvPr/>
        </p:nvSpPr>
        <p:spPr>
          <a:xfrm>
            <a:off x="5857884" y="2857496"/>
            <a:ext cx="27860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/>
              <a:t>Gwarantowana Tradycyjna Specjalność</a:t>
            </a:r>
            <a:r>
              <a:rPr lang="pl-PL" dirty="0" smtClean="0"/>
              <a:t> </a:t>
            </a:r>
            <a:endParaRPr lang="pl-PL" dirty="0"/>
          </a:p>
        </p:txBody>
      </p:sp>
      <p:pic>
        <p:nvPicPr>
          <p:cNvPr id="1031" name="Picture 7" descr="I:\Users\Admin\Desktop\11_ekoznak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714876" y="4143380"/>
            <a:ext cx="1143008" cy="1143008"/>
          </a:xfrm>
          <a:prstGeom prst="rect">
            <a:avLst/>
          </a:prstGeom>
          <a:noFill/>
        </p:spPr>
      </p:pic>
      <p:sp>
        <p:nvSpPr>
          <p:cNvPr id="16" name="pole tekstowe 15"/>
          <p:cNvSpPr txBox="1"/>
          <p:nvPr/>
        </p:nvSpPr>
        <p:spPr>
          <a:xfrm>
            <a:off x="5857884" y="4500570"/>
            <a:ext cx="37862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err="1" smtClean="0"/>
              <a:t>EkoZnak</a:t>
            </a:r>
            <a:r>
              <a:rPr lang="pl-PL" dirty="0" smtClean="0"/>
              <a:t> </a:t>
            </a:r>
            <a:endParaRPr lang="pl-PL" dirty="0"/>
          </a:p>
        </p:txBody>
      </p:sp>
      <p:pic>
        <p:nvPicPr>
          <p:cNvPr id="1032" name="Picture 8" descr="I:\Users\Admin\Desktop\13_zielony_certyfikat01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714876" y="5500702"/>
            <a:ext cx="1143008" cy="1143008"/>
          </a:xfrm>
          <a:prstGeom prst="rect">
            <a:avLst/>
          </a:prstGeom>
          <a:noFill/>
        </p:spPr>
      </p:pic>
      <p:sp>
        <p:nvSpPr>
          <p:cNvPr id="18" name="pole tekstowe 17"/>
          <p:cNvSpPr txBox="1"/>
          <p:nvPr/>
        </p:nvSpPr>
        <p:spPr>
          <a:xfrm>
            <a:off x="5857884" y="5643578"/>
            <a:ext cx="26432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/>
              <a:t>Zielony </a:t>
            </a:r>
            <a:r>
              <a:rPr lang="pl-PL" b="1" dirty="0" err="1" smtClean="0"/>
              <a:t>Certfikat</a:t>
            </a:r>
            <a:r>
              <a:rPr lang="pl-PL" b="1" dirty="0" smtClean="0"/>
              <a:t>/Certyfikat EU EKO</a:t>
            </a:r>
            <a:r>
              <a:rPr lang="pl-PL" dirty="0" smtClean="0"/>
              <a:t> </a:t>
            </a:r>
            <a:endParaRPr lang="pl-PL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Ankieta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pl-PL" dirty="0" smtClean="0"/>
              <a:t>      W naszej okolicy przeprowadziliśmy ankietę na temat: ,,Zakupy a ekologia”.</a:t>
            </a:r>
          </a:p>
          <a:p>
            <a:pPr algn="ctr">
              <a:buNone/>
            </a:pPr>
            <a:r>
              <a:rPr lang="pl-PL" dirty="0" smtClean="0"/>
              <a:t>W ankiecie udział brało 100 osób z naszej okolicy.</a:t>
            </a:r>
          </a:p>
          <a:p>
            <a:pPr algn="ctr">
              <a:buNone/>
            </a:pPr>
            <a:endParaRPr lang="pl-PL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Wyniki ankiety.</a:t>
            </a:r>
            <a:endParaRPr lang="pl-PL" dirty="0"/>
          </a:p>
        </p:txBody>
      </p:sp>
      <p:graphicFrame>
        <p:nvGraphicFramePr>
          <p:cNvPr id="6" name="Symbol zastępczy zawartości 5"/>
          <p:cNvGraphicFramePr>
            <a:graphicFrameLocks noGrp="1"/>
          </p:cNvGraphicFramePr>
          <p:nvPr>
            <p:ph idx="1"/>
          </p:nvPr>
        </p:nvGraphicFramePr>
        <p:xfrm>
          <a:off x="0" y="1857364"/>
          <a:ext cx="8501123" cy="21891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Wykres 6"/>
          <p:cNvGraphicFramePr/>
          <p:nvPr/>
        </p:nvGraphicFramePr>
        <p:xfrm>
          <a:off x="214282" y="4000504"/>
          <a:ext cx="8358214" cy="23574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</p:nvPr>
        </p:nvGraphicFramePr>
        <p:xfrm>
          <a:off x="571472" y="1428736"/>
          <a:ext cx="8229600" cy="24034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Wykres 4"/>
          <p:cNvGraphicFramePr/>
          <p:nvPr/>
        </p:nvGraphicFramePr>
        <p:xfrm>
          <a:off x="428596" y="3857628"/>
          <a:ext cx="8072494" cy="26432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ytuł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lang="pl-PL" dirty="0" smtClean="0"/>
              <a:t>Ankieta c.d.</a:t>
            </a:r>
            <a:endParaRPr lang="pl-PL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nergetyczny">
  <a:themeElements>
    <a:clrScheme name="Energetyczny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Energetyczny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Energetyczny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511</TotalTime>
  <Words>842</Words>
  <Application>Microsoft Office PowerPoint</Application>
  <PresentationFormat>Pokaz na ekranie (4:3)</PresentationFormat>
  <Paragraphs>97</Paragraphs>
  <Slides>24</Slides>
  <Notes>0</Notes>
  <HiddenSlides>0</HiddenSlides>
  <MMClips>1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24</vt:i4>
      </vt:variant>
    </vt:vector>
  </HeadingPairs>
  <TitlesOfParts>
    <vt:vector size="25" baseType="lpstr">
      <vt:lpstr>Energetyczny</vt:lpstr>
      <vt:lpstr>Ekorozwój naszej okolicy.</vt:lpstr>
      <vt:lpstr>Ekorozwój</vt:lpstr>
      <vt:lpstr>Jaki związek mają zakupy z ekologią?</vt:lpstr>
      <vt:lpstr>Jak mądrze zrobić zakupy?</vt:lpstr>
      <vt:lpstr>Opinia jednego z internautów na temat eko żywności.</vt:lpstr>
      <vt:lpstr>Eko znaki jakości.</vt:lpstr>
      <vt:lpstr>Ankieta</vt:lpstr>
      <vt:lpstr>Wyniki ankiety.</vt:lpstr>
      <vt:lpstr>Ankieta c.d.</vt:lpstr>
      <vt:lpstr>Ankieta c.d.</vt:lpstr>
      <vt:lpstr>Dlaczego torby ekologiczne są lepsze od zwykłych foliowych?</vt:lpstr>
      <vt:lpstr>Bycie ,,eko” jest opłacalne!</vt:lpstr>
      <vt:lpstr>Lekcja z najmłodszymi.</vt:lpstr>
      <vt:lpstr>Lekcja c.d.</vt:lpstr>
      <vt:lpstr>Fast food kontra zwykła kanapka- Jak długo nadają się do spożycia?</vt:lpstr>
      <vt:lpstr>Akcja ,,Nakrętka”.</vt:lpstr>
      <vt:lpstr>Podziękowanie za pomoc w zbiórce plastikowych nakrętek dla Zespołu Szkół w Kamienicy Królewskiej.</vt:lpstr>
      <vt:lpstr>Rozmowa z Panem Mariuszem Laska, na temat ekologii i ochrony środowiska w naszej gminie.</vt:lpstr>
      <vt:lpstr>Wywiad z Panią Reginą Lejk, sprzedawczynią w sklepie ,,Groszek”</vt:lpstr>
      <vt:lpstr>Co uczniowie naszej szkoły sądzą o eko produktach?</vt:lpstr>
      <vt:lpstr>Debata</vt:lpstr>
      <vt:lpstr>Prezentacja programu PowerPoint</vt:lpstr>
      <vt:lpstr>Prezentacja programu PowerPoint</vt:lpstr>
      <vt:lpstr>Koniec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Ekorozwój naszej okolicy.</dc:title>
  <dc:creator>Admin</dc:creator>
  <cp:lastModifiedBy>Bartłomiej Leszk</cp:lastModifiedBy>
  <cp:revision>55</cp:revision>
  <dcterms:created xsi:type="dcterms:W3CDTF">2013-03-15T16:43:21Z</dcterms:created>
  <dcterms:modified xsi:type="dcterms:W3CDTF">2013-03-27T12:06:05Z</dcterms:modified>
</cp:coreProperties>
</file>