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257" r:id="rId4"/>
    <p:sldId id="293" r:id="rId5"/>
    <p:sldId id="282" r:id="rId6"/>
    <p:sldId id="283" r:id="rId7"/>
    <p:sldId id="287" r:id="rId8"/>
    <p:sldId id="274" r:id="rId9"/>
    <p:sldId id="286" r:id="rId10"/>
    <p:sldId id="292" r:id="rId11"/>
    <p:sldId id="291" r:id="rId12"/>
    <p:sldId id="275" r:id="rId13"/>
    <p:sldId id="302" r:id="rId14"/>
    <p:sldId id="288" r:id="rId15"/>
    <p:sldId id="276" r:id="rId16"/>
    <p:sldId id="289" r:id="rId17"/>
    <p:sldId id="277" r:id="rId18"/>
    <p:sldId id="278" r:id="rId19"/>
    <p:sldId id="294" r:id="rId20"/>
    <p:sldId id="281" r:id="rId21"/>
    <p:sldId id="279" r:id="rId22"/>
    <p:sldId id="280" r:id="rId23"/>
    <p:sldId id="298" r:id="rId24"/>
    <p:sldId id="299" r:id="rId25"/>
    <p:sldId id="300" r:id="rId26"/>
    <p:sldId id="303" r:id="rId27"/>
    <p:sldId id="308" r:id="rId28"/>
    <p:sldId id="309" r:id="rId29"/>
    <p:sldId id="307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8" autoAdjust="0"/>
    <p:restoredTop sz="94660"/>
  </p:normalViewPr>
  <p:slideViewPr>
    <p:cSldViewPr>
      <p:cViewPr>
        <p:scale>
          <a:sx n="62" d="100"/>
          <a:sy n="62" d="100"/>
        </p:scale>
        <p:origin x="-1602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707482993197279E-2"/>
          <c:y val="0.12580858482493118"/>
          <c:w val="0.67322432910171948"/>
          <c:h val="0.78720440268733982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Ankieta</c:v>
                </c:pt>
              </c:strCache>
            </c:strRef>
          </c:tx>
          <c:explosion val="25"/>
          <c:dPt>
            <c:idx val="0"/>
            <c:bubble3D val="0"/>
            <c:explosion val="47"/>
          </c:dPt>
          <c:cat>
            <c:strRef>
              <c:f>Arkusz1!$A$2:$A$5</c:f>
              <c:strCache>
                <c:ptCount val="4"/>
                <c:pt idx="0">
                  <c:v>Rozstawiłbym kosze</c:v>
                </c:pt>
                <c:pt idx="1">
                  <c:v>Segragacja śmieci</c:v>
                </c:pt>
                <c:pt idx="2">
                  <c:v>Sadzenie drzew</c:v>
                </c:pt>
                <c:pt idx="3">
                  <c:v>Nic 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25</c:v>
                </c:pt>
                <c:pt idx="1">
                  <c:v>15</c:v>
                </c:pt>
                <c:pt idx="2">
                  <c:v>10</c:v>
                </c:pt>
                <c:pt idx="3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8C5E-F0F9-4FE1-B1D0-8D40671EC60B}" type="datetimeFigureOut">
              <a:rPr lang="pl-PL" smtClean="0"/>
              <a:pPr/>
              <a:t>2013-04-04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B01C-84F0-469C-8268-FF8588EEFA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8C5E-F0F9-4FE1-B1D0-8D40671EC60B}" type="datetimeFigureOut">
              <a:rPr lang="pl-PL" smtClean="0"/>
              <a:pPr/>
              <a:t>2013-04-04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B01C-84F0-469C-8268-FF8588EEFA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8C5E-F0F9-4FE1-B1D0-8D40671EC60B}" type="datetimeFigureOut">
              <a:rPr lang="pl-PL" smtClean="0"/>
              <a:pPr/>
              <a:t>2013-04-04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B01C-84F0-469C-8268-FF8588EEFA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8C5E-F0F9-4FE1-B1D0-8D40671EC60B}" type="datetimeFigureOut">
              <a:rPr lang="pl-PL" smtClean="0"/>
              <a:pPr/>
              <a:t>2013-04-04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B01C-84F0-469C-8268-FF8588EEFA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8C5E-F0F9-4FE1-B1D0-8D40671EC60B}" type="datetimeFigureOut">
              <a:rPr lang="pl-PL" smtClean="0"/>
              <a:pPr/>
              <a:t>2013-04-04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B01C-84F0-469C-8268-FF8588EEFA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8C5E-F0F9-4FE1-B1D0-8D40671EC60B}" type="datetimeFigureOut">
              <a:rPr lang="pl-PL" smtClean="0"/>
              <a:pPr/>
              <a:t>2013-04-04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B01C-84F0-469C-8268-FF8588EEFA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8C5E-F0F9-4FE1-B1D0-8D40671EC60B}" type="datetimeFigureOut">
              <a:rPr lang="pl-PL" smtClean="0"/>
              <a:pPr/>
              <a:t>2013-04-04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B01C-84F0-469C-8268-FF8588EEFA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8C5E-F0F9-4FE1-B1D0-8D40671EC60B}" type="datetimeFigureOut">
              <a:rPr lang="pl-PL" smtClean="0"/>
              <a:pPr/>
              <a:t>2013-04-04</a:t>
            </a:fld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29B01C-84F0-469C-8268-FF8588EEFAA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8C5E-F0F9-4FE1-B1D0-8D40671EC60B}" type="datetimeFigureOut">
              <a:rPr lang="pl-PL" smtClean="0"/>
              <a:pPr/>
              <a:t>2013-04-04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B01C-84F0-469C-8268-FF8588EEFA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8C5E-F0F9-4FE1-B1D0-8D40671EC60B}" type="datetimeFigureOut">
              <a:rPr lang="pl-PL" smtClean="0"/>
              <a:pPr/>
              <a:t>2013-04-04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C29B01C-84F0-469C-8268-FF8588EEFA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A178C5E-F0F9-4FE1-B1D0-8D40671EC60B}" type="datetimeFigureOut">
              <a:rPr lang="pl-PL" smtClean="0"/>
              <a:pPr/>
              <a:t>2013-04-04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B01C-84F0-469C-8268-FF8588EEFA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A178C5E-F0F9-4FE1-B1D0-8D40671EC60B}" type="datetimeFigureOut">
              <a:rPr lang="pl-PL" smtClean="0"/>
              <a:pPr/>
              <a:t>2013-04-04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C29B01C-84F0-469C-8268-FF8588EEFAA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87624" y="1916832"/>
            <a:ext cx="6480048" cy="230124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Ekorozwój przestrzenny – przestrzeń wokół nas </a:t>
            </a:r>
            <a:endParaRPr lang="pl-PL" sz="54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588224" y="515719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Wojciech Dobek</a:t>
            </a:r>
          </a:p>
          <a:p>
            <a:r>
              <a:rPr lang="pl-PL" dirty="0" smtClean="0"/>
              <a:t>Bartosz Neumiler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Punkt widokowy „Zamkowa Góra”</a:t>
            </a:r>
            <a:endParaRPr lang="pl-PL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2" descr="D:\FFOutput\95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3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Wyróżnienie w konkursie „Najlepsza Przestrzeń Publiczna Województwa Pomorskiego 2010”</a:t>
            </a:r>
            <a:endParaRPr lang="pl-PL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1" descr="D:\FFOutput\skanuj0009~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643050"/>
            <a:ext cx="3429024" cy="493163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82154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l-PL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Wywiad z P.marcińskim Prezesem Stowarzyszenia „Kamienica”</a:t>
            </a:r>
            <a:endParaRPr lang="pl-PL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1" descr="C:\Documents and Settings\pc\Pulpit\vbdf\P112075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3" y="1844680"/>
            <a:ext cx="6357982" cy="4768487"/>
          </a:xfrm>
          <a:prstGeom prst="rect">
            <a:avLst/>
          </a:prstGeom>
          <a:noFill/>
        </p:spPr>
      </p:pic>
      <p:graphicFrame>
        <p:nvGraphicFramePr>
          <p:cNvPr id="27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107625"/>
              </p:ext>
            </p:extLst>
          </p:nvPr>
        </p:nvGraphicFramePr>
        <p:xfrm>
          <a:off x="8305800" y="6372225"/>
          <a:ext cx="8382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9" name="Pakiet" r:id="rId4" imgW="838080" imgH="485640" progId="Package">
                  <p:embed/>
                </p:oleObj>
              </mc:Choice>
              <mc:Fallback>
                <p:oleObj name="Pakiet" r:id="rId4" imgW="838080" imgH="485640" progId="Packag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6372225"/>
                        <a:ext cx="8382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84894" cy="631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143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67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3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Solary</a:t>
            </a:r>
            <a:r>
              <a:rPr lang="pl-PL" sz="3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pl-PL" sz="3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zamontowano na około 50 dachach w naszej wsi  </a:t>
            </a:r>
            <a:endParaRPr lang="pl-PL" sz="3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2" descr="D:\FFOutput\DSCF13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939" y="1600200"/>
            <a:ext cx="6629429" cy="49720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467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Wywiad z P. Marylą Marcińską Sołtysem wsi Kamienica Królewska</a:t>
            </a:r>
            <a:endParaRPr lang="pl-PL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1" descr="C:\Documents and Settings\pc\Pulpit\vbdf\P112075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99592" y="1628800"/>
            <a:ext cx="6715173" cy="5036380"/>
          </a:xfrm>
          <a:prstGeom prst="rect">
            <a:avLst/>
          </a:prstGeom>
          <a:noFill/>
        </p:spPr>
      </p:pic>
      <p:graphicFrame>
        <p:nvGraphicFramePr>
          <p:cNvPr id="245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43175"/>
              </p:ext>
            </p:extLst>
          </p:nvPr>
        </p:nvGraphicFramePr>
        <p:xfrm>
          <a:off x="8305800" y="6372225"/>
          <a:ext cx="8382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4" name="Pakiet" r:id="rId4" imgW="838080" imgH="485640" progId="Package">
                  <p:embed/>
                </p:oleObj>
              </mc:Choice>
              <mc:Fallback>
                <p:oleObj name="Pakiet" r:id="rId4" imgW="838080" imgH="485640" progId="Packag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6372225"/>
                        <a:ext cx="8382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467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Ulotka promująca piękno naszej „</a:t>
            </a:r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małej </a:t>
            </a:r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ojczyzny”</a:t>
            </a:r>
            <a:endParaRPr lang="pl-PL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1" descr="D:\FFOutput\P1120754~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491581"/>
            <a:ext cx="3657600" cy="2743200"/>
          </a:xfrm>
          <a:prstGeom prst="rect">
            <a:avLst/>
          </a:prstGeom>
          <a:noFill/>
        </p:spPr>
      </p:pic>
      <p:pic>
        <p:nvPicPr>
          <p:cNvPr id="10" name="Picture 2" descr="D:\FFOutput\P11207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491581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Wywiad z Mariuszem Laską dyrektorem ds. ochrony środowiska w gminie</a:t>
            </a:r>
            <a:endParaRPr lang="pl-PL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4" name="Picture 4" descr="C:\Users\vv\Desktop\zdjęcia - Laska xD\DSCN41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556792"/>
            <a:ext cx="6273162" cy="4525963"/>
          </a:xfrm>
          <a:prstGeom prst="rect">
            <a:avLst/>
          </a:prstGeom>
          <a:noFill/>
        </p:spPr>
      </p:pic>
      <p:graphicFrame>
        <p:nvGraphicFramePr>
          <p:cNvPr id="184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985301"/>
              </p:ext>
            </p:extLst>
          </p:nvPr>
        </p:nvGraphicFramePr>
        <p:xfrm>
          <a:off x="8429625" y="6372225"/>
          <a:ext cx="7143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0" name="Pakiet" r:id="rId4" imgW="714240" imgH="485640" progId="Package">
                  <p:embed/>
                </p:oleObj>
              </mc:Choice>
              <mc:Fallback>
                <p:oleObj name="Pakiet" r:id="rId4" imgW="714240" imgH="48564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25" y="6372225"/>
                        <a:ext cx="7143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Zbiórka plastikowych nakrętek</a:t>
            </a:r>
            <a:endParaRPr lang="pl-PL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7412" name="Picture 4" descr="G:\CAM000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l-PL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pl-PL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Akcja „Nakrętka</a:t>
            </a:r>
            <a:r>
              <a:rPr lang="pl-PL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”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" indent="0" algn="ctr">
              <a:buNone/>
            </a:pPr>
            <a:r>
              <a:rPr lang="pl-PL" dirty="0"/>
              <a:t>Uczniowie Zespołu Szkół w Kamienicy Królewskiej w wyniku przeprowadzonej zbiórki zebrali ponad </a:t>
            </a:r>
            <a:r>
              <a:rPr lang="pl-PL" dirty="0" smtClean="0"/>
              <a:t>370 kg nakrętek. Przewiezione </a:t>
            </a:r>
            <a:r>
              <a:rPr lang="pl-PL" dirty="0" smtClean="0"/>
              <a:t>zostały w ubiegłym roku </a:t>
            </a:r>
            <a:r>
              <a:rPr lang="pl-PL" dirty="0"/>
              <a:t>do Gimnazjum im. Józefa Piłsudskiego w Sierakowicach gdzie </a:t>
            </a:r>
            <a:r>
              <a:rPr lang="pl-PL" dirty="0" smtClean="0"/>
              <a:t>były </a:t>
            </a:r>
            <a:r>
              <a:rPr lang="pl-PL" dirty="0"/>
              <a:t>wymienione na sprzęt dla osób </a:t>
            </a:r>
            <a:r>
              <a:rPr lang="pl-PL" dirty="0" smtClean="0"/>
              <a:t>niepełnosprawnych. Obecnie zbieramy nakrętki dla ORW w Szklanej prowadzonego przez Fundację „Uśmiech Dziecka”.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96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Nasz program działań</a:t>
            </a:r>
            <a:endParaRPr lang="pl-PL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7091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2100" dirty="0" smtClean="0"/>
              <a:t>Przeprowadzenie ankiet</a:t>
            </a:r>
          </a:p>
          <a:p>
            <a:pPr>
              <a:buFont typeface="Wingdings" pitchFamily="2" charset="2"/>
              <a:buChar char="Ø"/>
            </a:pPr>
            <a:r>
              <a:rPr lang="pl-PL" sz="2100" dirty="0" smtClean="0"/>
              <a:t>Wywiady </a:t>
            </a:r>
          </a:p>
          <a:p>
            <a:r>
              <a:rPr lang="pl-PL" sz="2100" dirty="0" smtClean="0"/>
              <a:t>Z koordynatorem projektu pt. „Jezioro Kamienieckie Nasze Jezioro” p. Eweliną Wejer nauczycielką geografii i przyrody</a:t>
            </a:r>
          </a:p>
          <a:p>
            <a:r>
              <a:rPr lang="pl-PL" sz="2100" dirty="0" smtClean="0"/>
              <a:t>Z Prezesem Stowarzyszenia „Kamienica” p. Janem Marcińskim</a:t>
            </a:r>
          </a:p>
          <a:p>
            <a:r>
              <a:rPr lang="pl-PL" sz="2100" dirty="0" smtClean="0"/>
              <a:t>Z Sołtysem wsi Kamienica Królewska p. Marią Marcińską </a:t>
            </a:r>
          </a:p>
          <a:p>
            <a:r>
              <a:rPr lang="pl-PL" sz="2100" dirty="0" smtClean="0"/>
              <a:t>Z dyrektorem ds. ochrony środowiska w </a:t>
            </a:r>
            <a:r>
              <a:rPr lang="pl-PL" sz="2100" dirty="0" smtClean="0"/>
              <a:t>gminie p. Mariuszem Laska</a:t>
            </a:r>
            <a:endParaRPr lang="pl-PL" sz="2100" dirty="0" smtClean="0"/>
          </a:p>
          <a:p>
            <a:pPr>
              <a:buFont typeface="Wingdings" pitchFamily="2" charset="2"/>
              <a:buChar char="Ø"/>
            </a:pPr>
            <a:r>
              <a:rPr lang="pl-PL" sz="2100" dirty="0" smtClean="0"/>
              <a:t>Galeria zdjęć promujących ekologie i przestrzeń wokół nas</a:t>
            </a:r>
            <a:endParaRPr lang="pl-PL" sz="2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FFOutput\Obraz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607579"/>
            <a:ext cx="7358113" cy="551858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86409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pl-PL" sz="4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happening promujący ekologie</a:t>
            </a:r>
            <a:endParaRPr lang="pl-PL" sz="4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2" descr="D:\FFOutput\Obraz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9887" y="1600200"/>
            <a:ext cx="6022226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Uczniowie zespołu szkół w Kamienicy Królewskiej propagujący ekologiczne hasła</a:t>
            </a:r>
            <a:endParaRPr lang="pl-PL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2" descr="D:\FFOutput\Obraz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2"/>
            <a:ext cx="6715172" cy="5046603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Dwa razy w roku szkolnym przeprowadzana jest akcja sprzątania świata </a:t>
            </a:r>
            <a:endParaRPr lang="pl-PL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4" y="1600200"/>
            <a:ext cx="6763125" cy="50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99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 jednak …</a:t>
            </a:r>
            <a:endParaRPr lang="pl-PL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2774" name="Picture 6" descr="D:\FFOutput\P1120733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484784"/>
            <a:ext cx="4528277" cy="339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D:\FFOutput\P1120732~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981" y="3212976"/>
            <a:ext cx="4448043" cy="333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10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1693"/>
            <a:ext cx="4608512" cy="392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Documents and Settings\pc\Pulpit\Photo-02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96952"/>
            <a:ext cx="4848538" cy="363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09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Debata – przestrzeń wokół nas</a:t>
            </a:r>
            <a:endParaRPr lang="pl-PL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6840760" cy="513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33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Goście </a:t>
            </a:r>
            <a:endParaRPr lang="pl-PL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" indent="0">
              <a:buNone/>
            </a:pPr>
            <a:r>
              <a:rPr lang="pl-PL" dirty="0"/>
              <a:t>W debacie brali udział </a:t>
            </a:r>
            <a:r>
              <a:rPr lang="pl-PL" dirty="0" smtClean="0"/>
              <a:t>:</a:t>
            </a:r>
          </a:p>
          <a:p>
            <a:r>
              <a:rPr lang="pl-PL" dirty="0" smtClean="0"/>
              <a:t>Przedstawiciele </a:t>
            </a:r>
            <a:r>
              <a:rPr lang="pl-PL" dirty="0"/>
              <a:t>klas 4-6 oraz I-III Gim.</a:t>
            </a:r>
          </a:p>
          <a:p>
            <a:r>
              <a:rPr lang="pl-PL" dirty="0"/>
              <a:t>Pani dyrektor Hanna Subkowska – Wójcik </a:t>
            </a:r>
          </a:p>
          <a:p>
            <a:r>
              <a:rPr lang="pl-PL" dirty="0"/>
              <a:t>Prezes </a:t>
            </a:r>
            <a:r>
              <a:rPr lang="pl-PL" dirty="0" smtClean="0"/>
              <a:t>Stowarzyszenia </a:t>
            </a:r>
            <a:r>
              <a:rPr lang="pl-PL" dirty="0"/>
              <a:t>Na Rzecz Rozwoju Kamienica, </a:t>
            </a:r>
            <a:r>
              <a:rPr lang="pl-PL" dirty="0" smtClean="0"/>
              <a:t>pan </a:t>
            </a:r>
            <a:r>
              <a:rPr lang="pl-PL" dirty="0"/>
              <a:t>Jan Marciński</a:t>
            </a:r>
          </a:p>
          <a:p>
            <a:r>
              <a:rPr lang="pl-PL" dirty="0"/>
              <a:t>Sołtys naszej wsi, </a:t>
            </a:r>
            <a:r>
              <a:rPr lang="pl-PL" dirty="0" smtClean="0"/>
              <a:t>pani </a:t>
            </a:r>
            <a:r>
              <a:rPr lang="pl-PL" dirty="0"/>
              <a:t>Maryla Marcińska</a:t>
            </a:r>
          </a:p>
          <a:p>
            <a:r>
              <a:rPr lang="pl-PL" dirty="0"/>
              <a:t>Nauczyciel WOS-u i historii, </a:t>
            </a:r>
            <a:r>
              <a:rPr lang="pl-PL" dirty="0" smtClean="0"/>
              <a:t>pan </a:t>
            </a:r>
            <a:r>
              <a:rPr lang="pl-PL" dirty="0"/>
              <a:t>Bartłomiej Leszk </a:t>
            </a:r>
          </a:p>
          <a:p>
            <a:pPr marL="36576" indent="0">
              <a:buNone/>
            </a:pPr>
            <a:r>
              <a:rPr lang="pl-PL" dirty="0"/>
              <a:t>W debacie brało udział około 30 osób.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49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Plan działań</a:t>
            </a:r>
            <a:endParaRPr lang="pl-PL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Przywitaliśmy i przedstawiliśmy gości </a:t>
            </a:r>
          </a:p>
          <a:p>
            <a:r>
              <a:rPr lang="pl-PL" dirty="0" smtClean="0"/>
              <a:t>Zaprezentowaliśmy prezentację</a:t>
            </a:r>
            <a:r>
              <a:rPr lang="pl-PL" dirty="0"/>
              <a:t> </a:t>
            </a:r>
            <a:r>
              <a:rPr lang="pl-PL" dirty="0" smtClean="0"/>
              <a:t>– chętni zabierali głos i wyrażali </a:t>
            </a:r>
            <a:r>
              <a:rPr lang="pl-PL" dirty="0" smtClean="0"/>
              <a:t>swoje zdanie</a:t>
            </a:r>
            <a:r>
              <a:rPr lang="pl-PL" dirty="0" smtClean="0"/>
              <a:t> </a:t>
            </a:r>
            <a:endParaRPr lang="pl-PL" dirty="0" smtClean="0"/>
          </a:p>
          <a:p>
            <a:r>
              <a:rPr lang="pl-PL" dirty="0" smtClean="0"/>
              <a:t>Podsumowaliśmy i wyciągnęliśmy wnioski które prezes </a:t>
            </a:r>
            <a:r>
              <a:rPr lang="pl-PL" dirty="0"/>
              <a:t>Stowarzyszenia Na Rzecz Rozwoju Kamienica, pan Jan </a:t>
            </a:r>
            <a:r>
              <a:rPr lang="pl-PL" dirty="0" smtClean="0"/>
              <a:t>Marciński </a:t>
            </a:r>
            <a:r>
              <a:rPr lang="pl-PL" dirty="0" smtClean="0"/>
              <a:t>przedstawi </a:t>
            </a:r>
            <a:r>
              <a:rPr lang="pl-PL" dirty="0" smtClean="0"/>
              <a:t>na najbliższej radzie </a:t>
            </a:r>
          </a:p>
        </p:txBody>
      </p:sp>
    </p:spTree>
    <p:extLst>
      <p:ext uri="{BB962C8B-B14F-4D97-AF65-F5344CB8AC3E}">
        <p14:creationId xmlns:p14="http://schemas.microsoft.com/office/powerpoint/2010/main" val="305990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Wnioski </a:t>
            </a:r>
            <a:endParaRPr lang="pl-PL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Większy nacisk na ekologie w klasach I-III </a:t>
            </a:r>
            <a:r>
              <a:rPr lang="pl-PL" dirty="0" smtClean="0"/>
              <a:t>Szkoły Podstawowej</a:t>
            </a:r>
            <a:endParaRPr lang="pl-PL" dirty="0" smtClean="0"/>
          </a:p>
          <a:p>
            <a:r>
              <a:rPr lang="pl-PL" dirty="0" smtClean="0"/>
              <a:t>Szersze ogłaszanie akcji </a:t>
            </a:r>
            <a:r>
              <a:rPr lang="pl-PL" dirty="0" smtClean="0"/>
              <a:t>: nakrętka, puszki aluminiowe, na wywiadówkach, ponieważ dużo rodziców nawet nie wie o ich istnieniu </a:t>
            </a:r>
          </a:p>
          <a:p>
            <a:r>
              <a:rPr lang="pl-PL" dirty="0" smtClean="0"/>
              <a:t>Więcej koszy na ulicach wsi</a:t>
            </a:r>
          </a:p>
          <a:p>
            <a:r>
              <a:rPr lang="pl-PL" dirty="0" smtClean="0"/>
              <a:t>Kary finansowe za nie segregowanie śmieci i za wyrzucanie śmieci do lasu 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023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Przeprowadziliśmy ankietę</a:t>
            </a:r>
            <a:endParaRPr lang="pl-PL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268760"/>
            <a:ext cx="8784976" cy="54006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l-PL" sz="4000" b="1" i="1" dirty="0" smtClean="0"/>
              <a:t>Przestrzeń wokół nas</a:t>
            </a:r>
            <a:endParaRPr lang="pl-PL" sz="4000" dirty="0" smtClean="0"/>
          </a:p>
          <a:p>
            <a:pPr>
              <a:buNone/>
            </a:pPr>
            <a:r>
              <a:rPr lang="pl-PL" sz="4000" b="1" dirty="0" smtClean="0"/>
              <a:t>1.Czy interesujesz się ochrona środowiska ?</a:t>
            </a:r>
            <a:endParaRPr lang="pl-PL" sz="4000" dirty="0" smtClean="0"/>
          </a:p>
          <a:p>
            <a:pPr>
              <a:buNone/>
            </a:pPr>
            <a:r>
              <a:rPr lang="pl-PL" sz="4000" dirty="0" smtClean="0"/>
              <a:t>a. Tak 64%</a:t>
            </a:r>
          </a:p>
          <a:p>
            <a:pPr>
              <a:buNone/>
            </a:pPr>
            <a:r>
              <a:rPr lang="pl-PL" sz="4000" dirty="0" smtClean="0"/>
              <a:t>b. Nie 36%</a:t>
            </a:r>
          </a:p>
          <a:p>
            <a:pPr>
              <a:buNone/>
            </a:pPr>
            <a:r>
              <a:rPr lang="pl-PL" sz="4000" b="1" dirty="0" smtClean="0"/>
              <a:t>2.Czy segregujesz w domu śmieci ?</a:t>
            </a:r>
            <a:endParaRPr lang="pl-PL" sz="4000" dirty="0" smtClean="0"/>
          </a:p>
          <a:p>
            <a:pPr>
              <a:buNone/>
            </a:pPr>
            <a:r>
              <a:rPr lang="pl-PL" sz="4000" dirty="0" smtClean="0"/>
              <a:t>a. Tak 45%</a:t>
            </a:r>
          </a:p>
          <a:p>
            <a:pPr>
              <a:buNone/>
            </a:pPr>
            <a:r>
              <a:rPr lang="pl-PL" sz="4000" dirty="0" smtClean="0"/>
              <a:t>b. Nie 55%</a:t>
            </a:r>
          </a:p>
          <a:p>
            <a:pPr>
              <a:buNone/>
            </a:pPr>
            <a:r>
              <a:rPr lang="pl-PL" sz="4000" b="1" dirty="0" smtClean="0"/>
              <a:t>3.Co według Ciebie powinni zrobić ludzie dla ratowania naszej planety ?</a:t>
            </a:r>
            <a:endParaRPr lang="pl-PL" sz="4000" dirty="0" smtClean="0"/>
          </a:p>
          <a:p>
            <a:pPr>
              <a:buNone/>
            </a:pPr>
            <a:r>
              <a:rPr lang="pl-PL" sz="4000" dirty="0" smtClean="0"/>
              <a:t>a. Organizować więcej akcji mających na celu ochronę środowiska 30%</a:t>
            </a:r>
          </a:p>
          <a:p>
            <a:pPr>
              <a:buNone/>
            </a:pPr>
            <a:r>
              <a:rPr lang="pl-PL" sz="4000" dirty="0" smtClean="0"/>
              <a:t>b. Organizować więcej akcji zbierania śmieci 31%</a:t>
            </a:r>
          </a:p>
          <a:p>
            <a:pPr>
              <a:buNone/>
            </a:pPr>
            <a:r>
              <a:rPr lang="pl-PL" sz="4000" dirty="0" smtClean="0"/>
              <a:t>c. Segregować odpady 40%</a:t>
            </a:r>
          </a:p>
          <a:p>
            <a:pPr>
              <a:buNone/>
            </a:pPr>
            <a:r>
              <a:rPr lang="pl-PL" sz="4000" dirty="0" smtClean="0"/>
              <a:t>d. Każdy powinien sam się pilnować 26%</a:t>
            </a:r>
          </a:p>
          <a:p>
            <a:pPr>
              <a:buNone/>
            </a:pPr>
            <a:r>
              <a:rPr lang="pl-PL" sz="4000" b="1" dirty="0" smtClean="0"/>
              <a:t>4.Czy w Twojej miejscowości są miejsca przeznaczone do wypoczynku ?</a:t>
            </a:r>
            <a:endParaRPr lang="pl-PL" sz="4000" dirty="0" smtClean="0"/>
          </a:p>
          <a:p>
            <a:pPr>
              <a:buNone/>
            </a:pPr>
            <a:r>
              <a:rPr lang="pl-PL" sz="4000" dirty="0" smtClean="0"/>
              <a:t>a. Tak, dużo 36%</a:t>
            </a:r>
          </a:p>
          <a:p>
            <a:pPr>
              <a:buNone/>
            </a:pPr>
            <a:r>
              <a:rPr lang="pl-PL" sz="4000" dirty="0" smtClean="0"/>
              <a:t>b. Tak ale niewiele 24%</a:t>
            </a:r>
          </a:p>
          <a:p>
            <a:pPr>
              <a:buNone/>
            </a:pPr>
            <a:r>
              <a:rPr lang="pl-PL" sz="4000" dirty="0" smtClean="0"/>
              <a:t>c. Nie 1%</a:t>
            </a:r>
          </a:p>
          <a:p>
            <a:pPr>
              <a:buNone/>
            </a:pPr>
            <a:r>
              <a:rPr lang="pl-PL" sz="4000" b="1" dirty="0" smtClean="0"/>
              <a:t>5. Czy w sklepach w których robisz zakupy towary są pakowane w ekologiczne torby?</a:t>
            </a:r>
            <a:endParaRPr lang="pl-PL" sz="4000" dirty="0" smtClean="0"/>
          </a:p>
          <a:p>
            <a:pPr>
              <a:buNone/>
            </a:pPr>
            <a:r>
              <a:rPr lang="pl-PL" sz="4000" dirty="0" smtClean="0"/>
              <a:t>a. Tak 29%</a:t>
            </a:r>
          </a:p>
          <a:p>
            <a:pPr>
              <a:buNone/>
            </a:pPr>
            <a:r>
              <a:rPr lang="pl-PL" sz="4000" dirty="0" smtClean="0"/>
              <a:t>b. Nie 71%</a:t>
            </a:r>
          </a:p>
          <a:p>
            <a:pPr>
              <a:buNone/>
            </a:pPr>
            <a:r>
              <a:rPr lang="pl-PL" sz="4000" b="1" dirty="0" smtClean="0"/>
              <a:t>6.Czy jesteś zadowolony ze stanu środowiska naturalnego w Twojej miejscowości ?</a:t>
            </a:r>
            <a:endParaRPr lang="pl-PL" sz="4000" dirty="0" smtClean="0"/>
          </a:p>
          <a:p>
            <a:pPr>
              <a:buNone/>
            </a:pPr>
            <a:r>
              <a:rPr lang="pl-PL" sz="4000" dirty="0" smtClean="0"/>
              <a:t>a. Tak 50%</a:t>
            </a:r>
          </a:p>
          <a:p>
            <a:pPr>
              <a:buNone/>
            </a:pPr>
            <a:r>
              <a:rPr lang="pl-PL" sz="4000" dirty="0" smtClean="0"/>
              <a:t>b. Nie 50%</a:t>
            </a:r>
          </a:p>
          <a:p>
            <a:pPr>
              <a:buNone/>
            </a:pPr>
            <a:r>
              <a:rPr lang="pl-PL" sz="4000" b="1" dirty="0" smtClean="0"/>
              <a:t>7.Kto Twoim zdaniem jest odpowiedzialny za stan środowiska naturalnego ?</a:t>
            </a:r>
            <a:endParaRPr lang="pl-PL" sz="4000" dirty="0" smtClean="0"/>
          </a:p>
          <a:p>
            <a:pPr>
              <a:buNone/>
            </a:pPr>
            <a:r>
              <a:rPr lang="pl-PL" sz="4000" dirty="0" smtClean="0"/>
              <a:t>a. Mieszkańcy 69%</a:t>
            </a:r>
          </a:p>
          <a:p>
            <a:pPr>
              <a:buNone/>
            </a:pPr>
            <a:r>
              <a:rPr lang="pl-PL" sz="4000" dirty="0" smtClean="0"/>
              <a:t>b. rada gminy 24%</a:t>
            </a:r>
          </a:p>
          <a:p>
            <a:pPr>
              <a:buNone/>
            </a:pPr>
            <a:r>
              <a:rPr lang="pl-PL" sz="4000" dirty="0" smtClean="0"/>
              <a:t>c zakłady przemysłowe 11%</a:t>
            </a:r>
          </a:p>
          <a:p>
            <a:pPr>
              <a:buNone/>
            </a:pPr>
            <a:r>
              <a:rPr lang="pl-PL" sz="4000" dirty="0" smtClean="0"/>
              <a:t>d. władza państwa 17%</a:t>
            </a:r>
          </a:p>
          <a:p>
            <a:pPr>
              <a:buNone/>
            </a:pPr>
            <a:r>
              <a:rPr lang="pl-PL" sz="4000" b="1" dirty="0" smtClean="0"/>
              <a:t>8. Jak oceniasz działania władzy gminy w zakresie ochrony środowiska ? </a:t>
            </a:r>
            <a:endParaRPr lang="pl-PL" sz="4000" dirty="0" smtClean="0"/>
          </a:p>
          <a:p>
            <a:pPr>
              <a:buNone/>
            </a:pPr>
            <a:r>
              <a:rPr lang="pl-PL" sz="4000" dirty="0" smtClean="0"/>
              <a:t>1   2   </a:t>
            </a:r>
            <a:r>
              <a:rPr lang="pl-PL" sz="4000" u="sng" dirty="0" smtClean="0"/>
              <a:t>3</a:t>
            </a:r>
            <a:r>
              <a:rPr lang="pl-PL" sz="4000" dirty="0" smtClean="0"/>
              <a:t>   4   5  </a:t>
            </a:r>
          </a:p>
          <a:p>
            <a:pPr>
              <a:buNone/>
            </a:pPr>
            <a:r>
              <a:rPr lang="pl-PL" sz="4000" b="1" dirty="0" smtClean="0"/>
              <a:t>9. Czy w Twojej miejscowości prowadzi się zbiórkę odpadów ?</a:t>
            </a:r>
            <a:endParaRPr lang="pl-PL" sz="4000" dirty="0" smtClean="0"/>
          </a:p>
          <a:p>
            <a:pPr>
              <a:buNone/>
            </a:pPr>
            <a:r>
              <a:rPr lang="pl-PL" sz="4000" dirty="0" smtClean="0"/>
              <a:t>a. Tak 43%</a:t>
            </a:r>
          </a:p>
          <a:p>
            <a:pPr>
              <a:buNone/>
            </a:pPr>
            <a:r>
              <a:rPr lang="pl-PL" sz="4000" dirty="0" smtClean="0"/>
              <a:t>b. Nie 1%</a:t>
            </a:r>
          </a:p>
          <a:p>
            <a:pPr>
              <a:buNone/>
            </a:pPr>
            <a:r>
              <a:rPr lang="pl-PL" sz="4000" dirty="0" smtClean="0"/>
              <a:t>c. Nie wiem 48%</a:t>
            </a:r>
          </a:p>
          <a:p>
            <a:pPr>
              <a:buNone/>
            </a:pPr>
            <a:r>
              <a:rPr lang="pl-PL" sz="4000" b="1" dirty="0" smtClean="0"/>
              <a:t>10. Gdybyś miał pewien fundusz co zrobiłbyś w Twojej miejscowości na rzecz ekorozwoju przestrzennego ?</a:t>
            </a:r>
            <a:endParaRPr lang="pl-PL" sz="4000" dirty="0" smtClean="0"/>
          </a:p>
          <a:p>
            <a:pPr>
              <a:buNone/>
            </a:pPr>
            <a:r>
              <a:rPr lang="pl-PL" sz="4000" dirty="0" smtClean="0"/>
              <a:t>…………………………………………………………………………………………………………………………………………..</a:t>
            </a:r>
          </a:p>
          <a:p>
            <a:pPr>
              <a:buNone/>
            </a:pPr>
            <a:r>
              <a:rPr lang="pl-PL" sz="4000" b="1" dirty="0" smtClean="0"/>
              <a:t> </a:t>
            </a:r>
            <a:endParaRPr lang="pl-PL" sz="4000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365256"/>
              </p:ext>
            </p:extLst>
          </p:nvPr>
        </p:nvGraphicFramePr>
        <p:xfrm>
          <a:off x="611560" y="764704"/>
          <a:ext cx="7467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642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Projekt pt. „Jezioro Kamienickie nasze jezioro”</a:t>
            </a:r>
            <a:endParaRPr lang="pl-PL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1" descr="D:\FFOutput\Obraz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6440811" cy="48478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260648"/>
            <a:ext cx="7467600" cy="61206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b="1" dirty="0" smtClean="0"/>
              <a:t>JEZIORO KAMIENICKIE – NASZE JEZIORO</a:t>
            </a:r>
          </a:p>
          <a:p>
            <a:pPr>
              <a:buNone/>
            </a:pPr>
            <a:r>
              <a:rPr lang="pl-PL" dirty="0" smtClean="0"/>
              <a:t>Nasza szkoła otrzymała dofinansowanie z Wojewódzkiego Funduszu Ochrony Środowiska i Gospodarki Wodnej w Gdańsku na projekt pod hasłem „Jezioro Kamienickie - Nasze Jezioro”. Projekt ten jest adresowany do mieszkańców gminy Sierakowice, a w szczególności do społeczności Kamienicy Królewskiej.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0648"/>
            <a:ext cx="7467600" cy="5865515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Celem </a:t>
            </a:r>
            <a:r>
              <a:rPr lang="pl-PL" dirty="0" smtClean="0"/>
              <a:t>było</a:t>
            </a:r>
            <a:r>
              <a:rPr lang="pl-PL" dirty="0" smtClean="0"/>
              <a:t> </a:t>
            </a:r>
            <a:r>
              <a:rPr lang="pl-PL" dirty="0" smtClean="0"/>
              <a:t>:</a:t>
            </a:r>
          </a:p>
          <a:p>
            <a:pPr lvl="1"/>
            <a:r>
              <a:rPr lang="pl-PL" dirty="0" smtClean="0"/>
              <a:t>podniesienie poziomu wiedzy na temat funkcjonowania ekosystemu jeziora ze szczególnym zwróceniem uwagi na stan czystości jeziora Kamienickiego,</a:t>
            </a:r>
          </a:p>
          <a:p>
            <a:pPr lvl="1"/>
            <a:r>
              <a:rPr lang="pl-PL" dirty="0" smtClean="0"/>
              <a:t>zwrócenie uwagi na zmiany zachodzące w zlewni jeziora,</a:t>
            </a:r>
          </a:p>
          <a:p>
            <a:pPr lvl="1"/>
            <a:r>
              <a:rPr lang="pl-PL" dirty="0" smtClean="0"/>
              <a:t>zapoznanie się z fauną i florą</a:t>
            </a:r>
          </a:p>
          <a:p>
            <a:pPr lvl="1"/>
            <a:r>
              <a:rPr lang="pl-PL" dirty="0" smtClean="0"/>
              <a:t>jeziora i terenów przylegających do niego,</a:t>
            </a:r>
          </a:p>
          <a:p>
            <a:pPr lvl="1"/>
            <a:r>
              <a:rPr lang="pl-PL" dirty="0" smtClean="0"/>
              <a:t>podjęcie przedsięwzięć proekologicznych,</a:t>
            </a:r>
          </a:p>
          <a:p>
            <a:pPr lvl="1"/>
            <a:r>
              <a:rPr lang="pl-PL" dirty="0" smtClean="0"/>
              <a:t>uwrażliwienie na ochronę wód powierzchniowych przed zanieczyszczeniem i skażeniem,</a:t>
            </a:r>
          </a:p>
          <a:p>
            <a:pPr lvl="1"/>
            <a:r>
              <a:rPr lang="pl-PL" dirty="0" smtClean="0"/>
              <a:t>wyrobienie zachowań związanych z oszczędzaniem wody,</a:t>
            </a:r>
          </a:p>
          <a:p>
            <a:pPr lvl="1"/>
            <a:r>
              <a:rPr lang="pl-PL" dirty="0" smtClean="0"/>
              <a:t>promocja jezior i regionu,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Wywiad z P. Wejer koordynatorem akcji Jezioro Kamienieckie Nasze Jezioro</a:t>
            </a:r>
            <a:endParaRPr lang="pl-PL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G:\Nowy folder\CAM001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928802"/>
            <a:ext cx="6034617" cy="4525963"/>
          </a:xfrm>
          <a:prstGeom prst="rect">
            <a:avLst/>
          </a:prstGeom>
          <a:noFill/>
        </p:spPr>
      </p:pic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728783"/>
              </p:ext>
            </p:extLst>
          </p:nvPr>
        </p:nvGraphicFramePr>
        <p:xfrm>
          <a:off x="7839075" y="6372225"/>
          <a:ext cx="13049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Pakiet" r:id="rId4" imgW="1305000" imgH="485640" progId="Package">
                  <p:embed/>
                </p:oleObj>
              </mc:Choice>
              <mc:Fallback>
                <p:oleObj name="Pakiet" r:id="rId4" imgW="1305000" imgH="4856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39075" y="6372225"/>
                        <a:ext cx="1304925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l-PL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Wyróżnienie dla Stowarzyszenia Na rzecz rozwoju kamienica królewska</a:t>
            </a:r>
            <a:endParaRPr lang="pl-PL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7650" name="Picture 2" descr="C:\Users\vv\Desktop\WOJTEK\DSCF13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11537" y="2088935"/>
            <a:ext cx="4749422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zny">
  <a:themeElements>
    <a:clrScheme name="Techniczn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2784</TotalTime>
  <Words>757</Words>
  <Application>Microsoft Office PowerPoint</Application>
  <PresentationFormat>Pokaz na ekranie (4:3)</PresentationFormat>
  <Paragraphs>95</Paragraphs>
  <Slides>29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1" baseType="lpstr">
      <vt:lpstr>Techniczny</vt:lpstr>
      <vt:lpstr>Pakiet</vt:lpstr>
      <vt:lpstr>Ekorozwój przestrzenny – przestrzeń wokół nas </vt:lpstr>
      <vt:lpstr>Nasz program działań</vt:lpstr>
      <vt:lpstr>Przeprowadziliśmy ankietę</vt:lpstr>
      <vt:lpstr>Prezentacja programu PowerPoint</vt:lpstr>
      <vt:lpstr>Projekt pt. „Jezioro Kamienickie nasze jezioro”</vt:lpstr>
      <vt:lpstr>Prezentacja programu PowerPoint</vt:lpstr>
      <vt:lpstr>Prezentacja programu PowerPoint</vt:lpstr>
      <vt:lpstr>Wywiad z P. Wejer koordynatorem akcji Jezioro Kamienieckie Nasze Jezioro</vt:lpstr>
      <vt:lpstr>Wyróżnienie dla Stowarzyszenia Na rzecz rozwoju kamienica królewska</vt:lpstr>
      <vt:lpstr>Punkt widokowy „Zamkowa Góra”</vt:lpstr>
      <vt:lpstr>Wyróżnienie w konkursie „Najlepsza Przestrzeń Publiczna Województwa Pomorskiego 2010”</vt:lpstr>
      <vt:lpstr>Wywiad z P.marcińskim Prezesem Stowarzyszenia „Kamienica”</vt:lpstr>
      <vt:lpstr>Prezentacja programu PowerPoint</vt:lpstr>
      <vt:lpstr>Solary zamontowano na około 50 dachach w naszej wsi  </vt:lpstr>
      <vt:lpstr>Wywiad z P. Marylą Marcińską Sołtysem wsi Kamienica Królewska</vt:lpstr>
      <vt:lpstr>Ulotka promująca piękno naszej „małej ojczyzny”</vt:lpstr>
      <vt:lpstr>Wywiad z Mariuszem Laską dyrektorem ds. ochrony środowiska w gminie</vt:lpstr>
      <vt:lpstr>Zbiórka plastikowych nakrętek</vt:lpstr>
      <vt:lpstr> Akcja „Nakrętka”</vt:lpstr>
      <vt:lpstr>Prezentacja programu PowerPoint</vt:lpstr>
      <vt:lpstr> happening promujący ekologie</vt:lpstr>
      <vt:lpstr>Uczniowie zespołu szkół w Kamienicy Królewskiej propagujący ekologiczne hasła</vt:lpstr>
      <vt:lpstr>Dwa razy w roku szkolnym przeprowadzana jest akcja sprzątania świata </vt:lpstr>
      <vt:lpstr>A jednak …</vt:lpstr>
      <vt:lpstr>Prezentacja programu PowerPoint</vt:lpstr>
      <vt:lpstr>Debata – przestrzeń wokół nas</vt:lpstr>
      <vt:lpstr>Goście </vt:lpstr>
      <vt:lpstr>Plan działań</vt:lpstr>
      <vt:lpstr>Wnioski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Sejm Dzieci i młodzieży</dc:title>
  <dc:creator>Dobek</dc:creator>
  <cp:lastModifiedBy>Bartłomiej Leszk</cp:lastModifiedBy>
  <cp:revision>138</cp:revision>
  <dcterms:created xsi:type="dcterms:W3CDTF">2012-04-02T19:08:13Z</dcterms:created>
  <dcterms:modified xsi:type="dcterms:W3CDTF">2013-04-04T18:46:40Z</dcterms:modified>
</cp:coreProperties>
</file>