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302" r:id="rId7"/>
    <p:sldId id="261" r:id="rId8"/>
    <p:sldId id="262" r:id="rId9"/>
    <p:sldId id="263" r:id="rId10"/>
    <p:sldId id="265" r:id="rId11"/>
    <p:sldId id="267" r:id="rId12"/>
    <p:sldId id="268" r:id="rId13"/>
    <p:sldId id="269" r:id="rId14"/>
    <p:sldId id="297" r:id="rId15"/>
    <p:sldId id="270" r:id="rId16"/>
    <p:sldId id="282" r:id="rId17"/>
    <p:sldId id="298" r:id="rId18"/>
    <p:sldId id="303" r:id="rId19"/>
    <p:sldId id="304" r:id="rId20"/>
    <p:sldId id="286" r:id="rId21"/>
    <p:sldId id="299" r:id="rId22"/>
    <p:sldId id="287" r:id="rId23"/>
    <p:sldId id="300" r:id="rId24"/>
    <p:sldId id="301" r:id="rId25"/>
    <p:sldId id="290" r:id="rId26"/>
    <p:sldId id="288" r:id="rId27"/>
    <p:sldId id="292" r:id="rId28"/>
    <p:sldId id="289" r:id="rId29"/>
    <p:sldId id="291" r:id="rId30"/>
    <p:sldId id="293" r:id="rId31"/>
    <p:sldId id="305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7" autoAdjust="0"/>
    <p:restoredTop sz="94660"/>
  </p:normalViewPr>
  <p:slideViewPr>
    <p:cSldViewPr>
      <p:cViewPr varScale="1">
        <p:scale>
          <a:sx n="104" d="100"/>
          <a:sy n="104" d="100"/>
        </p:scale>
        <p:origin x="-1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doko&#324;czy&#263;%20prezenta\Zeszyt1%20n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doko&#324;czy&#263;%20prezenta\Zeszyt1%20nn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statystyk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statystyk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20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</a:defRPr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Arkusz1!$D$25</c:f>
              <c:strCache>
                <c:ptCount val="1"/>
                <c:pt idx="0">
                  <c:v>Kim twoim zdaniem jest wolontariusz?</c:v>
                </c:pt>
              </c:strCache>
            </c:strRef>
          </c:tx>
          <c:dPt>
            <c:idx val="1"/>
            <c:spPr>
              <a:solidFill>
                <a:srgbClr val="FF0066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Percent val="1"/>
            <c:showLeaderLines val="1"/>
          </c:dLbls>
          <c:cat>
            <c:strRef>
              <c:f>Arkusz1!$E$24:$G$24</c:f>
              <c:strCache>
                <c:ptCount val="3"/>
                <c:pt idx="0">
                  <c:v>osoba bezinteresownie pomagająca innym ludziom, nie oczekująca za swoją pracę żadnego wynagrodzenia</c:v>
                </c:pt>
                <c:pt idx="1">
                  <c:v>osoba udzielająca pomocy</c:v>
                </c:pt>
                <c:pt idx="2">
                  <c:v>osoba interesująca się losem innych ludzi, szczególnie chorymi i niepełnosprawnymi</c:v>
                </c:pt>
              </c:strCache>
            </c:strRef>
          </c:cat>
          <c:val>
            <c:numRef>
              <c:f>Arkusz1!$E$25:$G$25</c:f>
              <c:numCache>
                <c:formatCode>General</c:formatCode>
                <c:ptCount val="3"/>
                <c:pt idx="0">
                  <c:v>19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pl-PL"/>
        </a:p>
      </c:txPr>
    </c:legend>
    <c:plotVisOnly val="1"/>
  </c:chart>
  <c:spPr>
    <a:gradFill flip="none" rotWithShape="1"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2700000" scaled="1"/>
      <a:tileRect/>
    </a:gra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</a:defRPr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Arkusz1!$D$19</c:f>
              <c:strCache>
                <c:ptCount val="1"/>
                <c:pt idx="0">
                  <c:v>Czy znasz kogoś, kto potrzebuje pomocy?</c:v>
                </c:pt>
              </c:strCache>
            </c:strRef>
          </c:tx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CatName val="1"/>
            <c:showPercent val="1"/>
            <c:showLeaderLines val="1"/>
          </c:dLbls>
          <c:cat>
            <c:strRef>
              <c:f>Arkusz1!$E$18:$F$18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Arkusz1!$E$19:$F$19</c:f>
              <c:numCache>
                <c:formatCode>General</c:formatCode>
                <c:ptCount val="2"/>
                <c:pt idx="0">
                  <c:v>11</c:v>
                </c:pt>
                <c:pt idx="1">
                  <c:v>14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3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1751751751751748"/>
          <c:y val="3.5734220404872993E-2"/>
        </c:manualLayout>
      </c:layout>
    </c:title>
    <c:plotArea>
      <c:layout>
        <c:manualLayout>
          <c:layoutTarget val="inner"/>
          <c:xMode val="edge"/>
          <c:yMode val="edge"/>
          <c:x val="0.2214624713241059"/>
          <c:y val="0.24455524230076087"/>
          <c:w val="0.60305206218813556"/>
          <c:h val="0.73481105371831656"/>
        </c:manualLayout>
      </c:layout>
      <c:pieChart>
        <c:varyColors val="1"/>
        <c:ser>
          <c:idx val="0"/>
          <c:order val="0"/>
          <c:tx>
            <c:strRef>
              <c:f>Arkusz1!$D$59</c:f>
              <c:strCache>
                <c:ptCount val="1"/>
                <c:pt idx="0">
                  <c:v>Jakie, Twoim zdaniem, cechy charakteru powinna posiadać osoba zajmująca się chorymi osobami, które potrzebują pomocy?</c:v>
                </c:pt>
              </c:strCache>
            </c:strRef>
          </c:tx>
          <c:spPr>
            <a:solidFill>
              <a:srgbClr val="7030A0"/>
            </a:solidFill>
          </c:spPr>
          <c:dPt>
            <c:idx val="0"/>
            <c:spPr>
              <a:solidFill>
                <a:srgbClr val="32E329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32E329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32E329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rgbClr val="32E329"/>
              </a:solidFill>
            </c:spPr>
          </c:dPt>
          <c:dPt>
            <c:idx val="7"/>
            <c:spPr>
              <a:solidFill>
                <a:srgbClr val="FFFF00"/>
              </a:solidFill>
            </c:spPr>
          </c:dPt>
          <c:dPt>
            <c:idx val="8"/>
            <c:spPr>
              <a:solidFill>
                <a:srgbClr val="32E329"/>
              </a:solidFill>
            </c:spPr>
          </c:dPt>
          <c:dPt>
            <c:idx val="9"/>
            <c:spPr>
              <a:solidFill>
                <a:srgbClr val="FFFF00"/>
              </a:solidFill>
            </c:spPr>
          </c:dPt>
          <c:dPt>
            <c:idx val="10"/>
            <c:spPr>
              <a:solidFill>
                <a:srgbClr val="32E329"/>
              </a:solidFill>
            </c:spPr>
          </c:dPt>
          <c:dPt>
            <c:idx val="11"/>
            <c:spPr>
              <a:solidFill>
                <a:srgbClr val="FFFF00"/>
              </a:solidFill>
            </c:spPr>
          </c:dPt>
          <c:dPt>
            <c:idx val="12"/>
            <c:spPr>
              <a:solidFill>
                <a:srgbClr val="32E329"/>
              </a:solidFill>
            </c:spPr>
          </c:dPt>
          <c:dPt>
            <c:idx val="13"/>
            <c:spPr>
              <a:solidFill>
                <a:srgbClr val="FFFF00"/>
              </a:solidFill>
            </c:spPr>
          </c:dPt>
          <c:dPt>
            <c:idx val="14"/>
            <c:spPr>
              <a:solidFill>
                <a:srgbClr val="32E329"/>
              </a:solidFill>
            </c:spPr>
          </c:dPt>
          <c:dPt>
            <c:idx val="15"/>
            <c:spPr>
              <a:solidFill>
                <a:srgbClr val="FFFF00"/>
              </a:solidFill>
            </c:spPr>
          </c:dPt>
          <c:dPt>
            <c:idx val="16"/>
            <c:spPr>
              <a:solidFill>
                <a:srgbClr val="32E329"/>
              </a:solidFill>
            </c:spPr>
          </c:dPt>
          <c:dPt>
            <c:idx val="17"/>
            <c:spPr>
              <a:solidFill>
                <a:srgbClr val="FFFF00"/>
              </a:solidFill>
            </c:spPr>
          </c:dPt>
          <c:dPt>
            <c:idx val="18"/>
            <c:spPr>
              <a:solidFill>
                <a:srgbClr val="32E329"/>
              </a:solidFill>
            </c:spPr>
          </c:dPt>
          <c:dPt>
            <c:idx val="19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5.5373256530255176E-2"/>
                  <c:y val="1.7622964270249838E-2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4.1834585307689687E-2"/>
                  <c:y val="-1.8828812900780591E-3"/>
                </c:manualLayout>
              </c:layout>
              <c:showCatName val="1"/>
              <c:showPercent val="1"/>
            </c:dLbl>
            <c:dLbl>
              <c:idx val="9"/>
              <c:layout>
                <c:manualLayout>
                  <c:x val="2.6293344006756276E-2"/>
                  <c:y val="-7.5775782028303148E-3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Arkusz1!$E$58:$X$58</c:f>
              <c:strCache>
                <c:ptCount val="18"/>
                <c:pt idx="0">
                  <c:v>bezinteresowna</c:v>
                </c:pt>
                <c:pt idx="1">
                  <c:v>uczciwa </c:v>
                </c:pt>
                <c:pt idx="2">
                  <c:v>wrażliwa</c:v>
                </c:pt>
                <c:pt idx="3">
                  <c:v>serdeczna</c:v>
                </c:pt>
                <c:pt idx="4">
                  <c:v>uczynna</c:v>
                </c:pt>
                <c:pt idx="5">
                  <c:v>hojna</c:v>
                </c:pt>
                <c:pt idx="6">
                  <c:v>uprzejma</c:v>
                </c:pt>
                <c:pt idx="7">
                  <c:v>cierpliwa</c:v>
                </c:pt>
                <c:pt idx="8">
                  <c:v>szlachetna</c:v>
                </c:pt>
                <c:pt idx="9">
                  <c:v>opanowana</c:v>
                </c:pt>
                <c:pt idx="10">
                  <c:v>uśmiechnięta</c:v>
                </c:pt>
                <c:pt idx="11">
                  <c:v>tolerancyjna</c:v>
                </c:pt>
                <c:pt idx="12">
                  <c:v>odważna</c:v>
                </c:pt>
                <c:pt idx="13">
                  <c:v>dobroduszna</c:v>
                </c:pt>
                <c:pt idx="14">
                  <c:v>zdeterminowana</c:v>
                </c:pt>
                <c:pt idx="15">
                  <c:v>obowiązkowa</c:v>
                </c:pt>
                <c:pt idx="16">
                  <c:v>pracowita</c:v>
                </c:pt>
                <c:pt idx="17">
                  <c:v>zdrowa</c:v>
                </c:pt>
              </c:strCache>
            </c:strRef>
          </c:cat>
          <c:val>
            <c:numRef>
              <c:f>Arkusz1!$E$59:$X$59</c:f>
              <c:numCache>
                <c:formatCode>General</c:formatCode>
                <c:ptCount val="20"/>
                <c:pt idx="0">
                  <c:v>4</c:v>
                </c:pt>
                <c:pt idx="1">
                  <c:v>21</c:v>
                </c:pt>
                <c:pt idx="2">
                  <c:v>4</c:v>
                </c:pt>
                <c:pt idx="3">
                  <c:v>9</c:v>
                </c:pt>
                <c:pt idx="4">
                  <c:v>2</c:v>
                </c:pt>
                <c:pt idx="5">
                  <c:v>1</c:v>
                </c:pt>
                <c:pt idx="6">
                  <c:v>4</c:v>
                </c:pt>
                <c:pt idx="7">
                  <c:v>10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ln>
          <a:noFill/>
        </a:ln>
      </c:spPr>
    </c:plotArea>
    <c:plotVisOnly val="1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path path="circle">
        <a:fillToRect l="100000" t="100000"/>
      </a:path>
      <a:tileRect r="-100000" b="-100000"/>
    </a:gradFill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</a:defRPr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Arkusz1!$D$11</c:f>
              <c:strCache>
                <c:ptCount val="1"/>
                <c:pt idx="0">
                  <c:v>Czy chciałbyś pracować jako wolontariusz?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dPt>
            <c:idx val="0"/>
            <c:spPr>
              <a:solidFill>
                <a:srgbClr val="00FF0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CatName val="1"/>
            <c:showPercent val="1"/>
            <c:showLeaderLines val="1"/>
          </c:dLbls>
          <c:cat>
            <c:strRef>
              <c:f>Arkusz1!$E$10:$F$10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Arkusz1!$E$11:$F$11</c:f>
              <c:numCache>
                <c:formatCode>General</c:formatCode>
                <c:ptCount val="2"/>
                <c:pt idx="0">
                  <c:v>15</c:v>
                </c:pt>
                <c:pt idx="1">
                  <c:v>10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gradFill flip="none" rotWithShape="1"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0"/>
      <a:tileRect/>
    </a:gra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r>
              <a:rPr lang="pl-PL" sz="2000">
                <a:solidFill>
                  <a:schemeClr val="bg1"/>
                </a:solidFill>
              </a:rPr>
              <a:t>Czy Twoim zdaniem,</a:t>
            </a:r>
            <a:r>
              <a:rPr lang="pl-PL" sz="2000" baseline="0">
                <a:solidFill>
                  <a:schemeClr val="bg1"/>
                </a:solidFill>
              </a:rPr>
              <a:t> </a:t>
            </a:r>
            <a:r>
              <a:rPr lang="pl-PL" sz="2000">
                <a:solidFill>
                  <a:schemeClr val="bg1"/>
                </a:solidFill>
              </a:rPr>
              <a:t>w Polsce powinny powstawać nowe wolontariaty?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Arkusz1!$D$32</c:f>
              <c:strCache>
                <c:ptCount val="1"/>
                <c:pt idx="0">
                  <c:v>Czy Twoim zdaniem w Polsce powinny powstawać nowe wolontariaty?</c:v>
                </c:pt>
              </c:strCache>
            </c:strRef>
          </c:tx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5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CatName val="1"/>
            <c:showPercent val="1"/>
            <c:showLeaderLines val="1"/>
          </c:dLbls>
          <c:cat>
            <c:strRef>
              <c:f>Arkusz1!$E$31:$F$31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Arkusz1!$E$32:$F$32</c:f>
              <c:numCache>
                <c:formatCode>General</c:formatCode>
                <c:ptCount val="2"/>
                <c:pt idx="0">
                  <c:v>24</c:v>
                </c:pt>
                <c:pt idx="1">
                  <c:v>1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</c:spPr>
    </c:plotArea>
    <c:plotVisOnly val="1"/>
  </c:chart>
  <c:spPr>
    <a:gradFill flip="none" rotWithShape="1"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8400000" scaled="0"/>
      <a:tileRect/>
    </a:gra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74BB5-FA84-4737-BE2C-4F29F8311DDB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D30C5-F163-47DA-A4D8-7909AC9A56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D30C5-F163-47DA-A4D8-7909AC9A5679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8DB7332-2ABE-47BB-AA8E-81506C357CD7}" type="datetimeFigureOut">
              <a:rPr lang="pl-PL" smtClean="0"/>
              <a:pPr/>
              <a:t>2011-03-30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CFE255-040A-4B85-B1C1-3C21295DB96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Prezentacja\Varius%20Manx%20-%20Piosenka%20Ksie&#380;ycowa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1268760"/>
            <a:ext cx="8229600" cy="324036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pl-PL" sz="80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Wolontariat</a:t>
            </a:r>
            <a:endParaRPr lang="pl-PL" sz="80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5362" name="Picture 2" descr="http://www.fundacja.pectarnobrzeg.pl/re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132856"/>
            <a:ext cx="4629150" cy="4133850"/>
          </a:xfrm>
          <a:prstGeom prst="rect">
            <a:avLst/>
          </a:prstGeom>
          <a:noFill/>
        </p:spPr>
      </p:pic>
      <p:pic>
        <p:nvPicPr>
          <p:cNvPr id="5" name="Varius Manx - Piosenka Ksieżycow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lia\Desktop\100_2445jh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93" y="584684"/>
            <a:ext cx="8822614" cy="56886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Spotkanie z książką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Zorganizowałyśmy czytanie książek w przedszkolu. Dzieciom bardzo spodobał się nasz pomysł.</a:t>
            </a:r>
            <a:endParaRPr lang="pl-PL" dirty="0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763688" y="3212976"/>
          <a:ext cx="5256584" cy="2984028"/>
        </p:xfrm>
        <a:graphic>
          <a:graphicData uri="http://schemas.openxmlformats.org/presentationml/2006/ole">
            <p:oleObj spid="_x0000_s8195" name="Package" showAsIcon="1" r:id="rId4" imgW="1207800" imgH="68544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lia\Desktop\100_2467ghyg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793" y="692696"/>
            <a:ext cx="8434414" cy="547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ZABAWA!!!</a:t>
            </a:r>
            <a:endParaRPr lang="pl-PL" dirty="0"/>
          </a:p>
        </p:txBody>
      </p:sp>
      <p:pic>
        <p:nvPicPr>
          <p:cNvPr id="10242" name="Picture 2" descr="C:\Users\Natalia\Desktop\100_2474jhuvbjef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48" y="1196752"/>
            <a:ext cx="8136904" cy="52052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ROZDAJEMY LIZACZKI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76802" name="Picture 2" descr="C:\Users\Natalia\Desktop\WOLONTARIAT WOS\wollon\101_25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POMOC W ODRABIANIU PRACY DOMOWEJ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11266" name="Picture 2" descr="C:\Users\Natalia\Desktop\100_2504jfghrtde5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056784" cy="56678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Rozpowszechniłyśmy akcję „nakrętka”.</a:t>
            </a:r>
            <a:endParaRPr lang="pl-PL" dirty="0"/>
          </a:p>
        </p:txBody>
      </p:sp>
      <p:pic>
        <p:nvPicPr>
          <p:cNvPr id="22530" name="Picture 2" descr="C:\Users\Natalia\Desktop\101_25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528" y="1700808"/>
            <a:ext cx="3456384" cy="4608512"/>
          </a:xfrm>
          <a:prstGeom prst="rect">
            <a:avLst/>
          </a:prstGeom>
          <a:noFill/>
        </p:spPr>
      </p:pic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smtClean="0"/>
              <a:t>W sklepach spożywczych wywiesiłyśmy kartki z informacjami o </a:t>
            </a:r>
            <a:r>
              <a:rPr lang="pl-PL" dirty="0" smtClean="0"/>
              <a:t>zbieraniu </a:t>
            </a:r>
            <a:r>
              <a:rPr lang="pl-PL" dirty="0" smtClean="0"/>
              <a:t>plastikowych nakrętek. Postawiłyśmy tam również kartony do wrzucania nakrętek.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Ankieta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 marL="651510" indent="-514350"/>
            <a:r>
              <a:rPr lang="pl-PL" dirty="0" smtClean="0"/>
              <a:t>Wśród 25 osób z naszej szkoły, przeprowadziłyśmy ankietę, której wyniki przedstawimy w kolejnych slajdach.</a:t>
            </a:r>
          </a:p>
          <a:p>
            <a:pPr marL="651510" indent="-514350"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68610" name="Picture 2" descr="C:\Users\lenovo\AppData\Local\Microsoft\Windows\Temporary Internet Files\Content.IE5\XO99P4UT\MC90023458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25379">
            <a:off x="719793" y="4319083"/>
            <a:ext cx="1756562" cy="1808683"/>
          </a:xfrm>
          <a:prstGeom prst="rect">
            <a:avLst/>
          </a:prstGeom>
          <a:noFill/>
        </p:spPr>
      </p:pic>
      <p:pic>
        <p:nvPicPr>
          <p:cNvPr id="68611" name="Picture 3" descr="C:\Users\lenovo\AppData\Local\Microsoft\Windows\Temporary Internet Files\Content.IE5\5UPMFCY1\MC90029231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5121">
            <a:off x="6337468" y="4380762"/>
            <a:ext cx="1265530" cy="17510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dirty="0" smtClean="0"/>
              <a:t>Kilka naszych ankiet</a:t>
            </a:r>
            <a:endParaRPr lang="pl-PL" dirty="0"/>
          </a:p>
        </p:txBody>
      </p:sp>
      <p:pic>
        <p:nvPicPr>
          <p:cNvPr id="4" name="Symbol zastępczy zawartości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67977">
            <a:off x="884398" y="1182014"/>
            <a:ext cx="3721395" cy="5122391"/>
          </a:xfrm>
        </p:spPr>
      </p:pic>
      <p:pic>
        <p:nvPicPr>
          <p:cNvPr id="5" name="Obraz 4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7788">
            <a:off x="4625789" y="1294729"/>
            <a:ext cx="3745929" cy="5156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3816424" cy="5253196"/>
          </a:xfrm>
        </p:spPr>
      </p:pic>
      <p:pic>
        <p:nvPicPr>
          <p:cNvPr id="5" name="Obraz 4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980728"/>
            <a:ext cx="4112873" cy="5661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pl-PL" sz="5400" dirty="0" smtClean="0"/>
              <a:t>WOLONTARIAT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52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l-PL" sz="4000" dirty="0" smtClean="0"/>
              <a:t>to dobrowolna, bezpłatna, świadoma praca na rzecz innych lub całego społeczeństwa, wykraczająca poza związki rodzinno – koleżeńsko – przyjacielskie.</a:t>
            </a:r>
          </a:p>
          <a:p>
            <a:pPr>
              <a:buNone/>
            </a:pPr>
            <a:endParaRPr lang="pl-PL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1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2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3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91264" cy="48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4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5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W naszej miejscowości rozdawałyśmy ulotki o akcji charytatywnej do ulotki załączyłyśmy balonik</a:t>
            </a:r>
            <a:endParaRPr lang="pl-PL" sz="3200" dirty="0"/>
          </a:p>
        </p:txBody>
      </p:sp>
      <p:pic>
        <p:nvPicPr>
          <p:cNvPr id="72706" name="Picture 2" descr="C:\Users\Natalia\Desktop\WOLONTARIAT WOS\wollon\101_26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ROZPOWSZECHNIŁYŚMY AKCJĘ FUNDACJI TVN  „Nie jesteś sam”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sklepach spożywczych:</a:t>
            </a:r>
            <a:endParaRPr lang="pl-PL" dirty="0"/>
          </a:p>
        </p:txBody>
      </p:sp>
      <p:pic>
        <p:nvPicPr>
          <p:cNvPr id="70658" name="Picture 2" descr="C:\Users\Natalia\Desktop\WOLONTARIAT WOS\wollon\101_2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060848"/>
            <a:ext cx="6120680" cy="4590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Natalia\Desktop\WOLONTARIAT WOS\wollon\101_2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09160"/>
          </a:xfrm>
        </p:spPr>
        <p:txBody>
          <a:bodyPr/>
          <a:lstStyle/>
          <a:p>
            <a:r>
              <a:rPr lang="pl-PL" dirty="0" smtClean="0"/>
              <a:t>W naszej szkole:</a:t>
            </a:r>
            <a:endParaRPr lang="pl-PL" dirty="0"/>
          </a:p>
        </p:txBody>
      </p:sp>
      <p:pic>
        <p:nvPicPr>
          <p:cNvPr id="71682" name="Picture 2" descr="C:\Users\Natalia\Desktop\WOLONTARIAT WOS\wollon\101_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88840"/>
            <a:ext cx="5976664" cy="44824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Natalia\Desktop\WOLONTARIAT WOS\wollon\101_26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64704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pl-PL" sz="5400" dirty="0" smtClean="0"/>
              <a:t>WOLONTARIUSZ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l-PL" sz="4000" dirty="0" smtClean="0"/>
              <a:t>to osoba dobrowolnie i </a:t>
            </a:r>
          </a:p>
          <a:p>
            <a:pPr>
              <a:buNone/>
            </a:pPr>
            <a:r>
              <a:rPr lang="pl-PL" sz="4000" dirty="0" smtClean="0"/>
              <a:t>bezpłatnie </a:t>
            </a:r>
          </a:p>
          <a:p>
            <a:pPr>
              <a:buNone/>
            </a:pPr>
            <a:r>
              <a:rPr lang="pl-PL" sz="4000" dirty="0" smtClean="0"/>
              <a:t>pomagająca </a:t>
            </a:r>
          </a:p>
          <a:p>
            <a:pPr>
              <a:buNone/>
            </a:pPr>
            <a:r>
              <a:rPr lang="pl-PL" sz="4000" dirty="0" smtClean="0"/>
              <a:t>innym</a:t>
            </a:r>
            <a:endParaRPr lang="pl-PL" sz="4000" dirty="0"/>
          </a:p>
        </p:txBody>
      </p:sp>
      <p:pic>
        <p:nvPicPr>
          <p:cNvPr id="19458" name="Picture 2" descr="http://republika.pl/blog_rk_473742/817737/tr/ch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84984"/>
            <a:ext cx="4391025" cy="300037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Zebrałyśmy grupę uczniów i razem z nimi oddałyśmy ubrania dla potrzebujących</a:t>
            </a:r>
            <a:endParaRPr lang="pl-PL" dirty="0"/>
          </a:p>
        </p:txBody>
      </p:sp>
      <p:pic>
        <p:nvPicPr>
          <p:cNvPr id="75778" name="Picture 2" descr="C:\Users\Natalia\Desktop\WOLONTARIAT WOS\wollon\101_26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72816"/>
            <a:ext cx="6192688" cy="46445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4400" i="1" dirty="0" smtClean="0"/>
              <a:t>Mamy nadzieję, że wyniesiecie z naszej pracy jakieś informacje, a tym samym skłoni Was to do jeszcze większego poświęcenia i pomocy innym ludziom. Na koniec chciałybyśmy Wam przedstawić krótki film o wolontariacie i zagadnieniach z nim związanych.</a:t>
            </a:r>
            <a:endParaRPr lang="pl-PL" sz="4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/>
              <a:t>Pomoc w bibliotece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Każdy rodzaj pomocy jest ważny więc postanowiłyśmy  wesprzeć panią bibliotekarkę i posklejać zniszczone książki.</a:t>
            </a:r>
            <a:endParaRPr lang="pl-PL" dirty="0"/>
          </a:p>
        </p:txBody>
      </p:sp>
      <p:pic>
        <p:nvPicPr>
          <p:cNvPr id="1026" name="Picture 2" descr="C:\Users\Natalia\Desktop\WOLONTARIAT WOS\100_2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924944"/>
            <a:ext cx="5388091" cy="3933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jjjjjiuh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67" y="620688"/>
            <a:ext cx="8981266" cy="57606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0_2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792" y="404664"/>
            <a:ext cx="8316416" cy="623731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 z przedszkolakami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Zorganizowałyśmy spotkanie z najmłodszymi uczniami naszej szkoły. Naszym celem było uświadomienie im jak ważne jest pomaganie innym. Dzieci narysowały obrazki mówiące o tym jak one mogą pomagać. Przeprowadziłyśmy krótkie wywiady z niektórymi  dziećmi. Prace znajdują się na gazetce w dużej szkole.</a:t>
            </a:r>
            <a:endParaRPr lang="pl-PL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Natalia\Desktop\hyufdxnhm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20688"/>
            <a:ext cx="6781199" cy="56886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esktop\100_2439 - Kopiaxbjdjxfi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8351878" cy="547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Niestandardowy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314</TotalTime>
  <Words>343</Words>
  <Application>Microsoft Office PowerPoint</Application>
  <PresentationFormat>Pokaz na ekranie (4:3)</PresentationFormat>
  <Paragraphs>65</Paragraphs>
  <Slides>31</Slides>
  <Notes>23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3" baseType="lpstr">
      <vt:lpstr>Wierzchołek</vt:lpstr>
      <vt:lpstr>Package</vt:lpstr>
      <vt:lpstr>Wolontariat</vt:lpstr>
      <vt:lpstr>WOLONTARIAT</vt:lpstr>
      <vt:lpstr>WOLONTARIUSZ</vt:lpstr>
      <vt:lpstr>Pomoc w bibliotece </vt:lpstr>
      <vt:lpstr>Slajd 5</vt:lpstr>
      <vt:lpstr>Slajd 6</vt:lpstr>
      <vt:lpstr>Spotkanie z przedszkolakami </vt:lpstr>
      <vt:lpstr>Slajd 8</vt:lpstr>
      <vt:lpstr>Slajd 9</vt:lpstr>
      <vt:lpstr>Slajd 10</vt:lpstr>
      <vt:lpstr>Spotkanie z książką </vt:lpstr>
      <vt:lpstr>Slajd 12</vt:lpstr>
      <vt:lpstr>ZABAWA!!!</vt:lpstr>
      <vt:lpstr>ROZDAJEMY LIZACZKI </vt:lpstr>
      <vt:lpstr>POMOC W ODRABIANIU PRACY DOMOWEJ </vt:lpstr>
      <vt:lpstr>Rozpowszechniłyśmy akcję „nakrętka”.</vt:lpstr>
      <vt:lpstr>Ankieta</vt:lpstr>
      <vt:lpstr>Kilka naszych ankiet</vt:lpstr>
      <vt:lpstr>Slajd 19</vt:lpstr>
      <vt:lpstr>Pytanie 1</vt:lpstr>
      <vt:lpstr>Pytanie 2</vt:lpstr>
      <vt:lpstr>Pytanie 3</vt:lpstr>
      <vt:lpstr>Pytanie 4</vt:lpstr>
      <vt:lpstr>Pytanie 5</vt:lpstr>
      <vt:lpstr>W naszej miejscowości rozdawałyśmy ulotki o akcji charytatywnej do ulotki załączyłyśmy balonik</vt:lpstr>
      <vt:lpstr>ROZPOWSZECHNIŁYŚMY AKCJĘ FUNDACJI TVN  „Nie jesteś sam”</vt:lpstr>
      <vt:lpstr>Slajd 27</vt:lpstr>
      <vt:lpstr>Slajd 28</vt:lpstr>
      <vt:lpstr>Slajd 29</vt:lpstr>
      <vt:lpstr>Zebrałyśmy grupę uczniów i razem z nimi oddałyśmy ubrania dla potrzebujących</vt:lpstr>
      <vt:lpstr>Podsumowanie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Wolontariat</dc:title>
  <dc:creator>Natalia</dc:creator>
  <cp:lastModifiedBy>czytelnik0022</cp:lastModifiedBy>
  <cp:revision>45</cp:revision>
  <dcterms:created xsi:type="dcterms:W3CDTF">2011-03-22T16:19:52Z</dcterms:created>
  <dcterms:modified xsi:type="dcterms:W3CDTF">2011-03-30T06:49:47Z</dcterms:modified>
</cp:coreProperties>
</file>